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rawings/drawing1.xml" ContentType="application/vnd.openxmlformats-officedocument.drawingml.chartshapes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0" r:id="rId2"/>
    <p:sldId id="256" r:id="rId3"/>
    <p:sldId id="257" r:id="rId4"/>
    <p:sldId id="259" r:id="rId5"/>
    <p:sldId id="262" r:id="rId6"/>
    <p:sldId id="263" r:id="rId7"/>
    <p:sldId id="261" r:id="rId8"/>
  </p:sldIdLst>
  <p:sldSz cx="9144000" cy="6858000" type="screen4x3"/>
  <p:notesSz cx="6781800" cy="9926638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lanta\Desktop\kONCERTIN&#278;S%20IR%20TEATRIN&#278;S%20&#302;STAIGOS\2014%20m.%20teatr&#371;%20veiklos%20ataskaita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lanta\Desktop\FINANSAI\kONCERTIN&#278;S%20IR%20TEATRIN&#278;S%20&#302;STAIGOS\Teatr&#371;%20ir%20koncertini&#371;%20&#303;staig&#371;%20veiklos%20analiz&#279;\2017\2017%20m.%20teatr&#371;%20veiklos%20ataskaita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Teatr&#371;%20ir%20koncertini&#371;%20&#303;st%20veiklos%20ataskaita\Teatr&#371;%20%202008-11%20m.%20pajam&#371;%20analiz&#279;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lanta\Desktop\FINANSAI\kONCERTIN&#278;S%20IR%20TEATRIN&#278;S%20&#302;STAIGOS\Teatr&#371;%20ir%20koncertini&#371;%20&#303;staig&#371;%20veiklos%20analiz&#279;\2016\2016%20m.%20teatr&#371;%20veiklos%20ataskait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Teatr&#371;%20ir%20koncertini&#371;%20&#303;st%20veiklos%20ataskaita\2014%20m.%20teatr&#371;%20veiklos%20ataskaita_OK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lanta\Desktop\FINANSAI\kONCERTIN&#278;S%20IR%20TEATRIN&#278;S%20&#302;STAIGOS\Teatr&#371;%20ir%20koncertini&#371;%20&#303;staig&#371;%20veiklos%20analiz&#279;\2017\2017%20m.%20teatr&#371;%20veiklos%20ataskait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Teatr&#371;%20ir%20koncertini&#371;%20&#303;st%20veiklos%20ataskaita\Teatru_Veiklos_ataskaita_2014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lanta\Desktop\FINANSAI\kONCERTIN&#278;S%20IR%20TEATRIN&#278;S%20&#302;STAIGOS\Teatr&#371;%20ir%20koncertini&#371;%20&#303;staig&#371;%20veiklos%20analiz&#279;\2017\2017%20m.%20teatr&#371;%20veiklos%20ataskaita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Teatr&#371;%20ir%20koncertini&#371;%20&#303;st%20veiklos%20ataskaita\Teatru_Veiklos_ataskaita_2014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lanta\Desktop\FINANSAI\kONCERTIN&#278;S%20IR%20TEATRIN&#278;S%20&#302;STAIGOS\Teatr&#371;%20ir%20koncertini&#371;%20&#303;staig&#371;%20veiklos%20analiz&#279;\2017\2017%20m.%20teatr&#371;%20veiklos%20ataskaita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E:\Teatr&#371;%20ir%20koncertini&#371;%20&#303;st%20veiklos%20ataskaita\Teatru_Veiklos_ataskaita_2014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lanta\Desktop\FINANSAI\kONCERTIN&#278;S%20IR%20TEATRIN&#278;S%20&#302;STAIGOS\Teatr&#371;%20ir%20koncertini&#371;%20&#303;staig&#371;%20veiklos%20analiz&#279;\2017\2017%20m.%20teatr&#371;%20veiklos%20ataskai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450240594925641"/>
          <c:y val="7.4548702245552642E-2"/>
          <c:w val="0.70302624671916014"/>
          <c:h val="0.51514144065325163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76273536"/>
        <c:axId val="76275072"/>
        <c:axId val="0"/>
      </c:bar3DChart>
      <c:catAx>
        <c:axId val="762735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lt-LT"/>
          </a:p>
        </c:txPr>
        <c:crossAx val="76275072"/>
        <c:crosses val="autoZero"/>
        <c:auto val="1"/>
        <c:lblAlgn val="ctr"/>
        <c:lblOffset val="100"/>
        <c:noMultiLvlLbl val="0"/>
      </c:catAx>
      <c:valAx>
        <c:axId val="7627507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762735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METINĖ!$Q$121</c:f>
              <c:strCache>
                <c:ptCount val="1"/>
                <c:pt idx="0">
                  <c:v>2017 m.</c:v>
                </c:pt>
              </c:strCache>
            </c:strRef>
          </c:tx>
          <c:spPr>
            <a:effectLst>
              <a:innerShdw blurRad="88900" dist="50800" dir="13800000">
                <a:prstClr val="black">
                  <a:alpha val="39000"/>
                </a:prstClr>
              </a:innerShdw>
            </a:effectLst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METINĖ!$P$122:$P$129</c:f>
              <c:strCache>
                <c:ptCount val="8"/>
                <c:pt idx="0">
                  <c:v>Rusų dramos</c:v>
                </c:pt>
                <c:pt idx="1">
                  <c:v>Šiaulių dramos</c:v>
                </c:pt>
                <c:pt idx="2">
                  <c:v>Jaunimo</c:v>
                </c:pt>
                <c:pt idx="3">
                  <c:v>Panev.  J.Miltinio dramos</c:v>
                </c:pt>
                <c:pt idx="4">
                  <c:v>Klaipėd  dramos</c:v>
                </c:pt>
                <c:pt idx="5">
                  <c:v>Vilniaus mažasis</c:v>
                </c:pt>
                <c:pt idx="6">
                  <c:v>Kauno dramos</c:v>
                </c:pt>
                <c:pt idx="7">
                  <c:v>Lietuvos dramos</c:v>
                </c:pt>
              </c:strCache>
            </c:strRef>
          </c:cat>
          <c:val>
            <c:numRef>
              <c:f>METINĖ!$Q$122:$Q$129</c:f>
              <c:numCache>
                <c:formatCode>#,##0.0\ _€</c:formatCode>
                <c:ptCount val="8"/>
                <c:pt idx="0">
                  <c:v>53.18</c:v>
                </c:pt>
                <c:pt idx="1">
                  <c:v>54.14</c:v>
                </c:pt>
                <c:pt idx="2">
                  <c:v>61.47</c:v>
                </c:pt>
                <c:pt idx="3">
                  <c:v>63.68</c:v>
                </c:pt>
                <c:pt idx="4">
                  <c:v>71.39</c:v>
                </c:pt>
                <c:pt idx="5">
                  <c:v>80.44</c:v>
                </c:pt>
                <c:pt idx="6">
                  <c:v>81.5</c:v>
                </c:pt>
                <c:pt idx="7">
                  <c:v>85.7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1"/>
        <c:overlap val="-5"/>
        <c:axId val="98795904"/>
        <c:axId val="98797440"/>
      </c:barChart>
      <c:catAx>
        <c:axId val="9879590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lt-LT"/>
          </a:p>
        </c:txPr>
        <c:crossAx val="98797440"/>
        <c:crosses val="autoZero"/>
        <c:auto val="1"/>
        <c:lblAlgn val="ctr"/>
        <c:lblOffset val="100"/>
        <c:noMultiLvlLbl val="0"/>
      </c:catAx>
      <c:valAx>
        <c:axId val="98797440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#,##0.0\ _€" sourceLinked="1"/>
        <c:majorTickMark val="out"/>
        <c:minorTickMark val="none"/>
        <c:tickLblPos val="nextTo"/>
        <c:crossAx val="987959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7925927153811373E-2"/>
          <c:y val="0.11461021635118866"/>
          <c:w val="0.91606968946648615"/>
          <c:h val="0.76758297347653526"/>
        </c:manualLayout>
      </c:layout>
      <c:lineChart>
        <c:grouping val="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801152"/>
        <c:axId val="98834688"/>
      </c:lineChart>
      <c:catAx>
        <c:axId val="98801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lt-LT"/>
          </a:p>
        </c:txPr>
        <c:crossAx val="98834688"/>
        <c:crosses val="autoZero"/>
        <c:auto val="1"/>
        <c:lblAlgn val="ctr"/>
        <c:lblOffset val="100"/>
        <c:noMultiLvlLbl val="0"/>
      </c:catAx>
      <c:valAx>
        <c:axId val="988346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880115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b="1"/>
          </a:pPr>
          <a:endParaRPr lang="lt-LT"/>
        </a:p>
      </c:txPr>
    </c:legend>
    <c:plotVisOnly val="1"/>
    <c:dispBlanksAs val="zero"/>
    <c:showDLblsOverMax val="0"/>
  </c:chart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0432665951506294E-4"/>
          <c:y val="1.5701597391956448E-2"/>
          <c:w val="0.99340881432545203"/>
          <c:h val="0.88472592298487784"/>
        </c:manualLayout>
      </c:layout>
      <c:lineChart>
        <c:grouping val="stacked"/>
        <c:varyColors val="0"/>
        <c:ser>
          <c:idx val="0"/>
          <c:order val="0"/>
          <c:tx>
            <c:strRef>
              <c:f>Dramos_skaiciavimai!$B$61</c:f>
              <c:strCache>
                <c:ptCount val="1"/>
                <c:pt idx="0">
                  <c:v>Spektaklių sk.</c:v>
                </c:pt>
              </c:strCache>
            </c:strRef>
          </c:tx>
          <c:spPr>
            <a:ln w="57150">
              <a:solidFill>
                <a:schemeClr val="accent3">
                  <a:lumMod val="50000"/>
                </a:schemeClr>
              </a:solidFill>
            </a:ln>
          </c:spPr>
          <c:marker>
            <c:spPr>
              <a:ln>
                <a:solidFill>
                  <a:schemeClr val="accent3">
                    <a:lumMod val="50000"/>
                  </a:schemeClr>
                </a:solidFill>
              </a:ln>
            </c:spPr>
          </c:marker>
          <c:dLbls>
            <c:dLbl>
              <c:idx val="0"/>
              <c:layout>
                <c:manualLayout>
                  <c:x val="-7.2282496844612897E-3"/>
                  <c:y val="-1.65346211532051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7347799242707095E-2"/>
                  <c:y val="-1.3778850961004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8793449179599353E-2"/>
                  <c:y val="-3.3069242306410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3369498106767733E-2"/>
                  <c:y val="-3.3069242306410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6141248422306392E-2"/>
                  <c:y val="-3.3069242306410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4695598485414189E-2"/>
                  <c:y val="-3.3069242306410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0358648674737414E-2"/>
                  <c:y val="-3.3069242306410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1804298611629672E-2"/>
                  <c:y val="-3.3069242306410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1804298611629568E-2"/>
                  <c:y val="-3.30692423064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7586898359198706E-2"/>
                  <c:y val="-4.40925400649926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Dramos_skaiciavimai!$C$60:$N$60</c:f>
              <c:strCache>
                <c:ptCount val="10"/>
                <c:pt idx="0">
                  <c:v>2008 m.</c:v>
                </c:pt>
                <c:pt idx="1">
                  <c:v>2009 m.</c:v>
                </c:pt>
                <c:pt idx="2">
                  <c:v>2010 m.</c:v>
                </c:pt>
                <c:pt idx="3">
                  <c:v>2011 m.</c:v>
                </c:pt>
                <c:pt idx="4">
                  <c:v>2012m</c:v>
                </c:pt>
                <c:pt idx="5">
                  <c:v>2013 m.</c:v>
                </c:pt>
                <c:pt idx="6">
                  <c:v>2014 m.</c:v>
                </c:pt>
                <c:pt idx="7">
                  <c:v>2015 m.</c:v>
                </c:pt>
                <c:pt idx="8">
                  <c:v>2016 m.</c:v>
                </c:pt>
                <c:pt idx="9">
                  <c:v>2017 m.</c:v>
                </c:pt>
              </c:strCache>
            </c:strRef>
          </c:cat>
          <c:val>
            <c:numRef>
              <c:f>Dramos_skaiciavimai!$C$61:$N$61</c:f>
              <c:numCache>
                <c:formatCode>#,##0\ _€</c:formatCode>
                <c:ptCount val="10"/>
                <c:pt idx="0">
                  <c:v>997</c:v>
                </c:pt>
                <c:pt idx="1">
                  <c:v>1052</c:v>
                </c:pt>
                <c:pt idx="2">
                  <c:v>1567</c:v>
                </c:pt>
                <c:pt idx="3">
                  <c:v>1609</c:v>
                </c:pt>
                <c:pt idx="4">
                  <c:v>1657</c:v>
                </c:pt>
                <c:pt idx="5">
                  <c:v>1590</c:v>
                </c:pt>
                <c:pt idx="6">
                  <c:v>1568</c:v>
                </c:pt>
                <c:pt idx="7">
                  <c:v>1757</c:v>
                </c:pt>
                <c:pt idx="8">
                  <c:v>2094</c:v>
                </c:pt>
                <c:pt idx="9">
                  <c:v>2256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Dramos_skaiciavimai!$B$62</c:f>
              <c:strCache>
                <c:ptCount val="1"/>
                <c:pt idx="0">
                  <c:v>Žiūrovų sk.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dLbls>
            <c:dLbl>
              <c:idx val="0"/>
              <c:layout>
                <c:manualLayout>
                  <c:x val="-2.3130398990276125E-2"/>
                  <c:y val="-4.1336552883013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6021698864060642E-2"/>
                  <c:y val="-3.58250124986113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6021698864060642E-2"/>
                  <c:y val="-3.85807826908121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74673488009529E-2"/>
                  <c:y val="-3.58250124986112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8912998737845103E-2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9032548296090964E-2"/>
                  <c:y val="-5.23596336518164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9032548296090964E-2"/>
                  <c:y val="-3.85807826908121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9032548296090964E-2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4.0478198232983112E-2"/>
                  <c:y val="-3.85807826908121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3010849432030215E-2"/>
                  <c:y val="-3.85807826908121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ln w="57150"/>
            </c:spPr>
            <c:txPr>
              <a:bodyPr/>
              <a:lstStyle/>
              <a:p>
                <a:pPr>
                  <a:defRPr sz="11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Dramos_skaiciavimai!$C$60:$N$60</c:f>
              <c:strCache>
                <c:ptCount val="10"/>
                <c:pt idx="0">
                  <c:v>2008 m.</c:v>
                </c:pt>
                <c:pt idx="1">
                  <c:v>2009 m.</c:v>
                </c:pt>
                <c:pt idx="2">
                  <c:v>2010 m.</c:v>
                </c:pt>
                <c:pt idx="3">
                  <c:v>2011 m.</c:v>
                </c:pt>
                <c:pt idx="4">
                  <c:v>2012m</c:v>
                </c:pt>
                <c:pt idx="5">
                  <c:v>2013 m.</c:v>
                </c:pt>
                <c:pt idx="6">
                  <c:v>2014 m.</c:v>
                </c:pt>
                <c:pt idx="7">
                  <c:v>2015 m.</c:v>
                </c:pt>
                <c:pt idx="8">
                  <c:v>2016 m.</c:v>
                </c:pt>
                <c:pt idx="9">
                  <c:v>2017 m.</c:v>
                </c:pt>
              </c:strCache>
            </c:strRef>
          </c:cat>
          <c:val>
            <c:numRef>
              <c:f>Dramos_skaiciavimai!$C$62:$N$62</c:f>
              <c:numCache>
                <c:formatCode>#,##0\ _€</c:formatCode>
                <c:ptCount val="10"/>
                <c:pt idx="0">
                  <c:v>235100</c:v>
                </c:pt>
                <c:pt idx="1">
                  <c:v>191880</c:v>
                </c:pt>
                <c:pt idx="2">
                  <c:v>251090</c:v>
                </c:pt>
                <c:pt idx="3">
                  <c:v>257810</c:v>
                </c:pt>
                <c:pt idx="4">
                  <c:v>292300</c:v>
                </c:pt>
                <c:pt idx="5">
                  <c:v>319300</c:v>
                </c:pt>
                <c:pt idx="6">
                  <c:v>322900</c:v>
                </c:pt>
                <c:pt idx="7">
                  <c:v>366925</c:v>
                </c:pt>
                <c:pt idx="8">
                  <c:v>393410</c:v>
                </c:pt>
                <c:pt idx="9">
                  <c:v>387127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Dramos_skaiciavimai!$B$63</c:f>
              <c:strCache>
                <c:ptCount val="1"/>
                <c:pt idx="0">
                  <c:v>Pajamos (eurais)</c:v>
                </c:pt>
              </c:strCache>
            </c:strRef>
          </c:tx>
          <c:spPr>
            <a:ln w="57150">
              <a:solidFill>
                <a:srgbClr val="00B050"/>
              </a:solidFill>
            </a:ln>
          </c:spPr>
          <c:marker>
            <c:spPr>
              <a:ln>
                <a:solidFill>
                  <a:srgbClr val="00B050"/>
                </a:solidFill>
              </a:ln>
            </c:spPr>
          </c:marker>
          <c:dLbls>
            <c:dLbl>
              <c:idx val="0"/>
              <c:layout>
                <c:manualLayout>
                  <c:x val="-3.3732228403647042E-2"/>
                  <c:y val="-1.73477992427070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-2.9132379075877016E-2"/>
                  <c:y val="3.4695598485414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-5.059834260547056E-2"/>
                  <c:y val="-4.33694981067676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-3.6798794622160409E-2"/>
                  <c:y val="4.33694981067677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4"/>
              <c:layout>
                <c:manualLayout>
                  <c:x val="-4.9065059496213877E-2"/>
                  <c:y val="-3.75868983591987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5"/>
              <c:layout>
                <c:manualLayout>
                  <c:x val="-4.2975985364103443E-2"/>
                  <c:y val="8.5745030066103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6"/>
              <c:layout>
                <c:manualLayout>
                  <c:x val="-2.1465963529593571E-2"/>
                  <c:y val="2.89129987378451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8"/>
              <c:layout>
                <c:manualLayout>
                  <c:x val="-2.7599095966620305E-2"/>
                  <c:y val="-2.6021698864060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9"/>
              <c:layout>
                <c:manualLayout>
                  <c:x val="-1.0601310403300801E-16"/>
                  <c:y val="-3.306924230641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txPr>
              <a:bodyPr/>
              <a:lstStyle/>
              <a:p>
                <a:pPr>
                  <a:defRPr sz="11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</c:dLbls>
          <c:cat>
            <c:strRef>
              <c:f>Dramos_skaiciavimai!$C$60:$N$60</c:f>
              <c:strCache>
                <c:ptCount val="10"/>
                <c:pt idx="0">
                  <c:v>2008 m.</c:v>
                </c:pt>
                <c:pt idx="1">
                  <c:v>2009 m.</c:v>
                </c:pt>
                <c:pt idx="2">
                  <c:v>2010 m.</c:v>
                </c:pt>
                <c:pt idx="3">
                  <c:v>2011 m.</c:v>
                </c:pt>
                <c:pt idx="4">
                  <c:v>2012m</c:v>
                </c:pt>
                <c:pt idx="5">
                  <c:v>2013 m.</c:v>
                </c:pt>
                <c:pt idx="6">
                  <c:v>2014 m.</c:v>
                </c:pt>
                <c:pt idx="7">
                  <c:v>2015 m.</c:v>
                </c:pt>
                <c:pt idx="8">
                  <c:v>2016 m.</c:v>
                </c:pt>
                <c:pt idx="9">
                  <c:v>2017 m.</c:v>
                </c:pt>
              </c:strCache>
            </c:strRef>
          </c:cat>
          <c:val>
            <c:numRef>
              <c:f>Dramos_skaiciavimai!$C$63:$N$63</c:f>
              <c:numCache>
                <c:formatCode>#,##0\ _€</c:formatCode>
                <c:ptCount val="10"/>
                <c:pt idx="0">
                  <c:v>1415286.1445783132</c:v>
                </c:pt>
                <c:pt idx="1">
                  <c:v>1335466.8674698796</c:v>
                </c:pt>
                <c:pt idx="2">
                  <c:v>1578863.531047266</c:v>
                </c:pt>
                <c:pt idx="3">
                  <c:v>1602091.0565338277</c:v>
                </c:pt>
                <c:pt idx="4">
                  <c:v>1926494.4392956442</c:v>
                </c:pt>
                <c:pt idx="5">
                  <c:v>2276248.2622798891</c:v>
                </c:pt>
                <c:pt idx="6">
                  <c:v>2439122</c:v>
                </c:pt>
                <c:pt idx="7">
                  <c:v>2737241.24</c:v>
                </c:pt>
                <c:pt idx="8">
                  <c:v>3065566</c:v>
                </c:pt>
                <c:pt idx="9">
                  <c:v>3070604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878976"/>
        <c:axId val="98880512"/>
      </c:lineChart>
      <c:catAx>
        <c:axId val="988789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lt-LT"/>
          </a:p>
        </c:txPr>
        <c:crossAx val="98880512"/>
        <c:crossesAt val="0"/>
        <c:auto val="1"/>
        <c:lblAlgn val="ctr"/>
        <c:lblOffset val="500"/>
        <c:tickMarkSkip val="5"/>
        <c:noMultiLvlLbl val="0"/>
      </c:catAx>
      <c:valAx>
        <c:axId val="98880512"/>
        <c:scaling>
          <c:orientation val="minMax"/>
          <c:max val="4000000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#,##0\ _€" sourceLinked="1"/>
        <c:majorTickMark val="out"/>
        <c:minorTickMark val="in"/>
        <c:tickLblPos val="nextTo"/>
        <c:crossAx val="98878976"/>
        <c:crosses val="autoZero"/>
        <c:crossBetween val="between"/>
        <c:majorUnit val="500000"/>
      </c:valAx>
    </c:plotArea>
    <c:legend>
      <c:legendPos val="r"/>
      <c:layout>
        <c:manualLayout>
          <c:xMode val="edge"/>
          <c:yMode val="edge"/>
          <c:x val="3.2684323781874872E-2"/>
          <c:y val="0"/>
          <c:w val="0.88393320596436464"/>
          <c:h val="0.12808620734208442"/>
        </c:manualLayout>
      </c:layout>
      <c:overlay val="1"/>
      <c:spPr>
        <a:noFill/>
        <a:ln>
          <a:noFill/>
        </a:ln>
      </c:spPr>
      <c:txPr>
        <a:bodyPr/>
        <a:lstStyle/>
        <a:p>
          <a:pPr>
            <a:defRPr sz="1600" baseline="0"/>
          </a:pPr>
          <a:endParaRPr lang="lt-LT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450240594925641"/>
          <c:y val="7.4548702245552642E-2"/>
          <c:w val="0.70302624671916014"/>
          <c:h val="0.51514144065325163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7716096"/>
        <c:axId val="77721984"/>
        <c:axId val="0"/>
      </c:bar3DChart>
      <c:catAx>
        <c:axId val="777160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lt-LT"/>
          </a:p>
        </c:txPr>
        <c:crossAx val="77721984"/>
        <c:crosses val="autoZero"/>
        <c:auto val="1"/>
        <c:lblAlgn val="ctr"/>
        <c:lblOffset val="100"/>
        <c:noMultiLvlLbl val="0"/>
      </c:catAx>
      <c:valAx>
        <c:axId val="77721984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one"/>
        <c:spPr>
          <a:noFill/>
        </c:spPr>
        <c:crossAx val="77716096"/>
        <c:crosses val="autoZero"/>
        <c:crossBetween val="between"/>
      </c:valAx>
    </c:plotArea>
    <c:plotVisOnly val="1"/>
    <c:dispBlanksAs val="gap"/>
    <c:showDLblsOverMax val="0"/>
  </c:chart>
  <c:spPr>
    <a:ln w="15875"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METINĖ!$C$76:$C$83</c:f>
              <c:strCache>
                <c:ptCount val="8"/>
                <c:pt idx="0">
                  <c:v>Lietuvos dramos</c:v>
                </c:pt>
                <c:pt idx="1">
                  <c:v>Rusų dramos</c:v>
                </c:pt>
                <c:pt idx="2">
                  <c:v>Kauno dramos</c:v>
                </c:pt>
                <c:pt idx="3">
                  <c:v>Klaipėd  dramos</c:v>
                </c:pt>
                <c:pt idx="4">
                  <c:v>Šiaulių dramos</c:v>
                </c:pt>
                <c:pt idx="5">
                  <c:v>Panev.  J.Miltinio dramos</c:v>
                </c:pt>
                <c:pt idx="6">
                  <c:v>Jaunimo</c:v>
                </c:pt>
                <c:pt idx="7">
                  <c:v>Vilniaus mažasis</c:v>
                </c:pt>
              </c:strCache>
            </c:strRef>
          </c:cat>
          <c:val>
            <c:numRef>
              <c:f>METINĖ!$D$76:$D$83</c:f>
            </c:numRef>
          </c:val>
          <c:shape val="box"/>
        </c:ser>
        <c:ser>
          <c:idx val="1"/>
          <c:order val="1"/>
          <c:invertIfNegative val="0"/>
          <c:cat>
            <c:strRef>
              <c:f>METINĖ!$C$76:$C$83</c:f>
              <c:strCache>
                <c:ptCount val="8"/>
                <c:pt idx="0">
                  <c:v>Lietuvos dramos</c:v>
                </c:pt>
                <c:pt idx="1">
                  <c:v>Rusų dramos</c:v>
                </c:pt>
                <c:pt idx="2">
                  <c:v>Kauno dramos</c:v>
                </c:pt>
                <c:pt idx="3">
                  <c:v>Klaipėd  dramos</c:v>
                </c:pt>
                <c:pt idx="4">
                  <c:v>Šiaulių dramos</c:v>
                </c:pt>
                <c:pt idx="5">
                  <c:v>Panev.  J.Miltinio dramos</c:v>
                </c:pt>
                <c:pt idx="6">
                  <c:v>Jaunimo</c:v>
                </c:pt>
                <c:pt idx="7">
                  <c:v>Vilniaus mažasis</c:v>
                </c:pt>
              </c:strCache>
            </c:strRef>
          </c:cat>
          <c:val>
            <c:numRef>
              <c:f>METINĖ!$E$76:$E$83</c:f>
            </c:numRef>
          </c:val>
          <c:shape val="box"/>
        </c:ser>
        <c:ser>
          <c:idx val="2"/>
          <c:order val="2"/>
          <c:spPr>
            <a:solidFill>
              <a:schemeClr val="accent2">
                <a:lumMod val="75000"/>
              </a:schemeClr>
            </a:solidFill>
            <a:ln>
              <a:solidFill>
                <a:schemeClr val="accent1"/>
              </a:solidFill>
            </a:ln>
          </c:spPr>
          <c:invertIfNegative val="0"/>
          <c:dLbls>
            <c:dLbl>
              <c:idx val="0"/>
              <c:layout>
                <c:manualLayout>
                  <c:x val="1.5607901973527032E-3"/>
                  <c:y val="-1.6033572027350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039509867635446E-3"/>
                  <c:y val="-1.87058340319089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1215803947054065E-3"/>
                  <c:y val="-1.6033572027350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0925531381468923E-2"/>
                  <c:y val="-2.40503580410257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1.6033572027350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6823705920581099E-3"/>
                  <c:y val="-2.672262004558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5607901973527032E-3"/>
                  <c:y val="-2.672262004558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03950986763516E-3"/>
                  <c:y val="-1.3361310022792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3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METINĖ!$C$76:$C$83</c:f>
              <c:strCache>
                <c:ptCount val="8"/>
                <c:pt idx="0">
                  <c:v>Lietuvos dramos</c:v>
                </c:pt>
                <c:pt idx="1">
                  <c:v>Rusų dramos</c:v>
                </c:pt>
                <c:pt idx="2">
                  <c:v>Kauno dramos</c:v>
                </c:pt>
                <c:pt idx="3">
                  <c:v>Klaipėd  dramos</c:v>
                </c:pt>
                <c:pt idx="4">
                  <c:v>Šiaulių dramos</c:v>
                </c:pt>
                <c:pt idx="5">
                  <c:v>Panev.  J.Miltinio dramos</c:v>
                </c:pt>
                <c:pt idx="6">
                  <c:v>Jaunimo</c:v>
                </c:pt>
                <c:pt idx="7">
                  <c:v>Vilniaus mažasis</c:v>
                </c:pt>
              </c:strCache>
            </c:strRef>
          </c:cat>
          <c:val>
            <c:numRef>
              <c:f>METINĖ!$F$76:$F$83</c:f>
              <c:numCache>
                <c:formatCode>#,##0\ _€</c:formatCode>
                <c:ptCount val="8"/>
                <c:pt idx="0">
                  <c:v>901413.23</c:v>
                </c:pt>
                <c:pt idx="1">
                  <c:v>266892.32</c:v>
                </c:pt>
                <c:pt idx="2">
                  <c:v>478129.19</c:v>
                </c:pt>
                <c:pt idx="3">
                  <c:v>295954.55000000005</c:v>
                </c:pt>
                <c:pt idx="4">
                  <c:v>160713.1</c:v>
                </c:pt>
                <c:pt idx="5">
                  <c:v>254719.35999999999</c:v>
                </c:pt>
                <c:pt idx="6">
                  <c:v>337532</c:v>
                </c:pt>
                <c:pt idx="7">
                  <c:v>375250.63999999996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gapDepth val="171"/>
        <c:shape val="cylinder"/>
        <c:axId val="83990784"/>
        <c:axId val="83996672"/>
        <c:axId val="0"/>
      </c:bar3DChart>
      <c:catAx>
        <c:axId val="83990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lt-LT"/>
          </a:p>
        </c:txPr>
        <c:crossAx val="83996672"/>
        <c:crosses val="autoZero"/>
        <c:auto val="1"/>
        <c:lblAlgn val="ctr"/>
        <c:lblOffset val="100"/>
        <c:noMultiLvlLbl val="0"/>
      </c:catAx>
      <c:valAx>
        <c:axId val="8399667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\ _€" sourceLinked="1"/>
        <c:majorTickMark val="out"/>
        <c:minorTickMark val="none"/>
        <c:tickLblPos val="nextTo"/>
        <c:crossAx val="839907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0555555555555561E-2"/>
          <c:y val="3.4920634920634921E-2"/>
          <c:w val="0.5860553368328959"/>
          <c:h val="0.9206349206349206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2596728439248126"/>
          <c:y val="0.24107588761349583"/>
          <c:w val="0.26393170550650863"/>
          <c:h val="0.51784797618529732"/>
        </c:manualLayout>
      </c:layout>
      <c:overlay val="0"/>
      <c:txPr>
        <a:bodyPr/>
        <a:lstStyle/>
        <a:p>
          <a:pPr>
            <a:defRPr sz="1400" b="1">
              <a:solidFill>
                <a:srgbClr val="002060"/>
              </a:solidFill>
            </a:defRPr>
          </a:pPr>
          <a:endParaRPr lang="lt-LT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2"/>
          <c:order val="2"/>
          <c:spPr>
            <a:ln w="28575">
              <a:solidFill>
                <a:schemeClr val="accent3">
                  <a:lumMod val="50000"/>
                </a:schemeClr>
              </a:solidFill>
            </a:ln>
          </c:spPr>
          <c:explosion val="25"/>
          <c:dLbls>
            <c:txPr>
              <a:bodyPr/>
              <a:lstStyle/>
              <a:p>
                <a:pPr>
                  <a:defRPr sz="13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METINĖ!$C$87:$C$94</c:f>
              <c:strCache>
                <c:ptCount val="8"/>
                <c:pt idx="0">
                  <c:v>Lietuvos dramos</c:v>
                </c:pt>
                <c:pt idx="1">
                  <c:v>Rusų dramos</c:v>
                </c:pt>
                <c:pt idx="2">
                  <c:v>Kauno dramos</c:v>
                </c:pt>
                <c:pt idx="3">
                  <c:v>Klaipėd  dramos</c:v>
                </c:pt>
                <c:pt idx="4">
                  <c:v>Šiaulių dramos</c:v>
                </c:pt>
                <c:pt idx="5">
                  <c:v>Panev.  J.Miltinio dramos</c:v>
                </c:pt>
                <c:pt idx="6">
                  <c:v>Jaunimo</c:v>
                </c:pt>
                <c:pt idx="7">
                  <c:v>Vilniaus mažasis</c:v>
                </c:pt>
              </c:strCache>
            </c:strRef>
          </c:cat>
          <c:val>
            <c:numRef>
              <c:f>METINĖ!$F$87:$F$94</c:f>
              <c:numCache>
                <c:formatCode>#,##0\ _€</c:formatCode>
                <c:ptCount val="8"/>
                <c:pt idx="0">
                  <c:v>97838</c:v>
                </c:pt>
                <c:pt idx="1">
                  <c:v>37144</c:v>
                </c:pt>
                <c:pt idx="2">
                  <c:v>62290</c:v>
                </c:pt>
                <c:pt idx="3">
                  <c:v>40965</c:v>
                </c:pt>
                <c:pt idx="4">
                  <c:v>33176</c:v>
                </c:pt>
                <c:pt idx="5">
                  <c:v>38955</c:v>
                </c:pt>
                <c:pt idx="6">
                  <c:v>36933</c:v>
                </c:pt>
                <c:pt idx="7">
                  <c:v>39826</c:v>
                </c:pt>
              </c:numCache>
            </c:numRef>
          </c:val>
        </c:ser>
        <c:ser>
          <c:idx val="1"/>
          <c:order val="1"/>
          <c:explosion val="25"/>
          <c:cat>
            <c:strRef>
              <c:f>METINĖ!$C$87:$C$94</c:f>
              <c:strCache>
                <c:ptCount val="8"/>
                <c:pt idx="0">
                  <c:v>Lietuvos dramos</c:v>
                </c:pt>
                <c:pt idx="1">
                  <c:v>Rusų dramos</c:v>
                </c:pt>
                <c:pt idx="2">
                  <c:v>Kauno dramos</c:v>
                </c:pt>
                <c:pt idx="3">
                  <c:v>Klaipėd  dramos</c:v>
                </c:pt>
                <c:pt idx="4">
                  <c:v>Šiaulių dramos</c:v>
                </c:pt>
                <c:pt idx="5">
                  <c:v>Panev.  J.Miltinio dramos</c:v>
                </c:pt>
                <c:pt idx="6">
                  <c:v>Jaunimo</c:v>
                </c:pt>
                <c:pt idx="7">
                  <c:v>Vilniaus mažasis</c:v>
                </c:pt>
              </c:strCache>
            </c:strRef>
          </c:cat>
          <c:val>
            <c:numRef>
              <c:f>METINĖ!$E$87:$E$94</c:f>
            </c:numRef>
          </c:val>
        </c:ser>
        <c:ser>
          <c:idx val="0"/>
          <c:order val="0"/>
          <c:explosion val="25"/>
          <c:cat>
            <c:strRef>
              <c:f>METINĖ!$C$87:$C$94</c:f>
              <c:strCache>
                <c:ptCount val="8"/>
                <c:pt idx="0">
                  <c:v>Lietuvos dramos</c:v>
                </c:pt>
                <c:pt idx="1">
                  <c:v>Rusų dramos</c:v>
                </c:pt>
                <c:pt idx="2">
                  <c:v>Kauno dramos</c:v>
                </c:pt>
                <c:pt idx="3">
                  <c:v>Klaipėd  dramos</c:v>
                </c:pt>
                <c:pt idx="4">
                  <c:v>Šiaulių dramos</c:v>
                </c:pt>
                <c:pt idx="5">
                  <c:v>Panev.  J.Miltinio dramos</c:v>
                </c:pt>
                <c:pt idx="6">
                  <c:v>Jaunimo</c:v>
                </c:pt>
                <c:pt idx="7">
                  <c:v>Vilniaus mažasis</c:v>
                </c:pt>
              </c:strCache>
            </c:strRef>
          </c:cat>
          <c:val>
            <c:numRef>
              <c:f>METINĖ!$D$87:$D$94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 b="1"/>
          </a:pPr>
          <a:endParaRPr lang="lt-L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00"/>
      <c:rotY val="20"/>
      <c:depthPercent val="10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8.9056322585930409E-2"/>
          <c:y val="1.4011830010855557E-2"/>
          <c:w val="0.87566126210443518"/>
          <c:h val="0.81667738424544167"/>
        </c:manualLayout>
      </c:layout>
      <c:bar3DChart>
        <c:barDir val="col"/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5124608"/>
        <c:axId val="85126144"/>
        <c:axId val="76271104"/>
      </c:bar3DChart>
      <c:catAx>
        <c:axId val="851246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rgbClr val="002060"/>
                </a:solidFill>
              </a:defRPr>
            </a:pPr>
            <a:endParaRPr lang="lt-LT"/>
          </a:p>
        </c:txPr>
        <c:crossAx val="85126144"/>
        <c:crosses val="autoZero"/>
        <c:auto val="1"/>
        <c:lblAlgn val="ctr"/>
        <c:lblOffset val="100"/>
        <c:noMultiLvlLbl val="0"/>
      </c:catAx>
      <c:valAx>
        <c:axId val="851261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85124608"/>
        <c:crosses val="autoZero"/>
        <c:crossBetween val="between"/>
      </c:valAx>
      <c:serAx>
        <c:axId val="76271104"/>
        <c:scaling>
          <c:orientation val="minMax"/>
        </c:scaling>
        <c:delete val="1"/>
        <c:axPos val="b"/>
        <c:majorTickMark val="out"/>
        <c:minorTickMark val="none"/>
        <c:tickLblPos val="nextTo"/>
        <c:crossAx val="85126144"/>
        <c:crosses val="autoZero"/>
      </c:ser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METINĖ!$C$97:$C$104</c:f>
              <c:strCache>
                <c:ptCount val="8"/>
                <c:pt idx="0">
                  <c:v>Lietuvos dramos</c:v>
                </c:pt>
                <c:pt idx="1">
                  <c:v>Rusų dramos</c:v>
                </c:pt>
                <c:pt idx="2">
                  <c:v>Kauno dramos</c:v>
                </c:pt>
                <c:pt idx="3">
                  <c:v>Klaipėd  dramos</c:v>
                </c:pt>
                <c:pt idx="4">
                  <c:v>Šiaulių dramos</c:v>
                </c:pt>
                <c:pt idx="5">
                  <c:v>Panev.  J.Miltinio dramos</c:v>
                </c:pt>
                <c:pt idx="6">
                  <c:v>Jaunimo</c:v>
                </c:pt>
                <c:pt idx="7">
                  <c:v>Vilniaus mažasis</c:v>
                </c:pt>
              </c:strCache>
            </c:strRef>
          </c:cat>
          <c:val>
            <c:numRef>
              <c:f>METINĖ!$D$97:$D$104</c:f>
            </c:numRef>
          </c:val>
          <c:shape val="box"/>
        </c:ser>
        <c:ser>
          <c:idx val="1"/>
          <c:order val="1"/>
          <c:invertIfNegative val="0"/>
          <c:cat>
            <c:strRef>
              <c:f>METINĖ!$C$97:$C$104</c:f>
              <c:strCache>
                <c:ptCount val="8"/>
                <c:pt idx="0">
                  <c:v>Lietuvos dramos</c:v>
                </c:pt>
                <c:pt idx="1">
                  <c:v>Rusų dramos</c:v>
                </c:pt>
                <c:pt idx="2">
                  <c:v>Kauno dramos</c:v>
                </c:pt>
                <c:pt idx="3">
                  <c:v>Klaipėd  dramos</c:v>
                </c:pt>
                <c:pt idx="4">
                  <c:v>Šiaulių dramos</c:v>
                </c:pt>
                <c:pt idx="5">
                  <c:v>Panev.  J.Miltinio dramos</c:v>
                </c:pt>
                <c:pt idx="6">
                  <c:v>Jaunimo</c:v>
                </c:pt>
                <c:pt idx="7">
                  <c:v>Vilniaus mažasis</c:v>
                </c:pt>
              </c:strCache>
            </c:strRef>
          </c:cat>
          <c:val>
            <c:numRef>
              <c:f>METINĖ!$E$97:$E$104</c:f>
            </c:numRef>
          </c:val>
          <c:shape val="box"/>
        </c:ser>
        <c:ser>
          <c:idx val="2"/>
          <c:order val="2"/>
          <c:spPr>
            <a:solidFill>
              <a:schemeClr val="accent2">
                <a:lumMod val="7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-1.4109543384068436E-3"/>
                  <c:y val="-1.4109543384068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4657260304410627E-3"/>
                  <c:y val="-7.05477169203421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2328630152205313E-3"/>
                  <c:y val="-2.3515905640114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4657260304410627E-3"/>
                  <c:y val="-9.40636225604562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9.8766803688479059E-3"/>
                  <c:y val="-1.4109543384068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2328630152205313E-3"/>
                  <c:y val="-1.4109543384068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7.0547716920342186E-3"/>
                  <c:y val="-1.1757952820057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8766803688479059E-3"/>
                  <c:y val="-2.1164315076102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3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METINĖ!$C$97:$C$104</c:f>
              <c:strCache>
                <c:ptCount val="8"/>
                <c:pt idx="0">
                  <c:v>Lietuvos dramos</c:v>
                </c:pt>
                <c:pt idx="1">
                  <c:v>Rusų dramos</c:v>
                </c:pt>
                <c:pt idx="2">
                  <c:v>Kauno dramos</c:v>
                </c:pt>
                <c:pt idx="3">
                  <c:v>Klaipėd  dramos</c:v>
                </c:pt>
                <c:pt idx="4">
                  <c:v>Šiaulių dramos</c:v>
                </c:pt>
                <c:pt idx="5">
                  <c:v>Panev.  J.Miltinio dramos</c:v>
                </c:pt>
                <c:pt idx="6">
                  <c:v>Jaunimo</c:v>
                </c:pt>
                <c:pt idx="7">
                  <c:v>Vilniaus mažasis</c:v>
                </c:pt>
              </c:strCache>
            </c:strRef>
          </c:cat>
          <c:val>
            <c:numRef>
              <c:f>METINĖ!$F$97:$F$104</c:f>
              <c:numCache>
                <c:formatCode>General</c:formatCode>
                <c:ptCount val="8"/>
                <c:pt idx="0">
                  <c:v>536</c:v>
                </c:pt>
                <c:pt idx="1">
                  <c:v>227</c:v>
                </c:pt>
                <c:pt idx="2">
                  <c:v>340</c:v>
                </c:pt>
                <c:pt idx="3">
                  <c:v>277</c:v>
                </c:pt>
                <c:pt idx="4">
                  <c:v>198</c:v>
                </c:pt>
                <c:pt idx="5">
                  <c:v>198</c:v>
                </c:pt>
                <c:pt idx="6">
                  <c:v>256</c:v>
                </c:pt>
                <c:pt idx="7">
                  <c:v>224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93677824"/>
        <c:axId val="93708288"/>
        <c:axId val="0"/>
      </c:bar3DChart>
      <c:catAx>
        <c:axId val="936778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lt-LT"/>
          </a:p>
        </c:txPr>
        <c:crossAx val="93708288"/>
        <c:crosses val="autoZero"/>
        <c:auto val="1"/>
        <c:lblAlgn val="ctr"/>
        <c:lblOffset val="100"/>
        <c:noMultiLvlLbl val="0"/>
      </c:catAx>
      <c:valAx>
        <c:axId val="9370828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936778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3480314960629923E-2"/>
          <c:y val="1.445838821772461E-2"/>
          <c:w val="0.90164849676749603"/>
          <c:h val="0.71034224023662385"/>
        </c:manualLayout>
      </c:layout>
      <c:bar3DChart>
        <c:barDir val="col"/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3715840"/>
        <c:axId val="93783168"/>
        <c:axId val="85072064"/>
      </c:bar3DChart>
      <c:catAx>
        <c:axId val="9371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93783168"/>
        <c:crosses val="autoZero"/>
        <c:auto val="1"/>
        <c:lblAlgn val="ctr"/>
        <c:lblOffset val="100"/>
        <c:noMultiLvlLbl val="0"/>
      </c:catAx>
      <c:valAx>
        <c:axId val="93783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93715840"/>
        <c:crosses val="autoZero"/>
        <c:crossBetween val="between"/>
      </c:valAx>
      <c:serAx>
        <c:axId val="85072064"/>
        <c:scaling>
          <c:orientation val="minMax"/>
        </c:scaling>
        <c:delete val="1"/>
        <c:axPos val="b"/>
        <c:majorTickMark val="none"/>
        <c:minorTickMark val="none"/>
        <c:tickLblPos val="nextTo"/>
        <c:crossAx val="93783168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8517522996311068E-2"/>
          <c:y val="3.1582960316237266E-2"/>
          <c:w val="0.94268749050559009"/>
          <c:h val="0.80323602037049646"/>
        </c:manualLayout>
      </c:layout>
      <c:bar3DChart>
        <c:barDir val="col"/>
        <c:grouping val="clustered"/>
        <c:varyColors val="0"/>
        <c:ser>
          <c:idx val="3"/>
          <c:order val="3"/>
          <c:invertIfNegative val="0"/>
          <c:cat>
            <c:strRef>
              <c:f>METINĖ!$C$108:$C$115</c:f>
              <c:strCache>
                <c:ptCount val="8"/>
                <c:pt idx="0">
                  <c:v>Lietuvos dramos</c:v>
                </c:pt>
                <c:pt idx="1">
                  <c:v>Rusų dramos</c:v>
                </c:pt>
                <c:pt idx="2">
                  <c:v>Kauno dramos</c:v>
                </c:pt>
                <c:pt idx="3">
                  <c:v>Klaipėd  dramos</c:v>
                </c:pt>
                <c:pt idx="4">
                  <c:v>Šiaulių dramos</c:v>
                </c:pt>
                <c:pt idx="5">
                  <c:v>Panev.  J.Miltinio dramos</c:v>
                </c:pt>
                <c:pt idx="6">
                  <c:v>Jaunimo</c:v>
                </c:pt>
                <c:pt idx="7">
                  <c:v>Vilniaus mažasis</c:v>
                </c:pt>
              </c:strCache>
            </c:strRef>
          </c:cat>
          <c:val>
            <c:numRef>
              <c:f>METINĖ!$D$108:$D$115</c:f>
            </c:numRef>
          </c:val>
        </c:ser>
        <c:ser>
          <c:idx val="4"/>
          <c:order val="4"/>
          <c:invertIfNegative val="0"/>
          <c:cat>
            <c:strRef>
              <c:f>METINĖ!$C$108:$C$115</c:f>
              <c:strCache>
                <c:ptCount val="8"/>
                <c:pt idx="0">
                  <c:v>Lietuvos dramos</c:v>
                </c:pt>
                <c:pt idx="1">
                  <c:v>Rusų dramos</c:v>
                </c:pt>
                <c:pt idx="2">
                  <c:v>Kauno dramos</c:v>
                </c:pt>
                <c:pt idx="3">
                  <c:v>Klaipėd  dramos</c:v>
                </c:pt>
                <c:pt idx="4">
                  <c:v>Šiaulių dramos</c:v>
                </c:pt>
                <c:pt idx="5">
                  <c:v>Panev.  J.Miltinio dramos</c:v>
                </c:pt>
                <c:pt idx="6">
                  <c:v>Jaunimo</c:v>
                </c:pt>
                <c:pt idx="7">
                  <c:v>Vilniaus mažasis</c:v>
                </c:pt>
              </c:strCache>
            </c:strRef>
          </c:cat>
          <c:val>
            <c:numRef>
              <c:f>METINĖ!$E$108:$E$115</c:f>
            </c:numRef>
          </c:val>
        </c:ser>
        <c:ser>
          <c:idx val="5"/>
          <c:order val="5"/>
          <c:spPr>
            <a:solidFill>
              <a:schemeClr val="accent2">
                <a:lumMod val="75000"/>
              </a:schemeClr>
            </a:solidFill>
            <a:ln>
              <a:solidFill>
                <a:schemeClr val="accent1"/>
              </a:solidFill>
            </a:ln>
          </c:spPr>
          <c:invertIfNegative val="0"/>
          <c:cat>
            <c:strRef>
              <c:f>METINĖ!$C$108:$C$115</c:f>
              <c:strCache>
                <c:ptCount val="8"/>
                <c:pt idx="0">
                  <c:v>Lietuvos dramos</c:v>
                </c:pt>
                <c:pt idx="1">
                  <c:v>Rusų dramos</c:v>
                </c:pt>
                <c:pt idx="2">
                  <c:v>Kauno dramos</c:v>
                </c:pt>
                <c:pt idx="3">
                  <c:v>Klaipėd  dramos</c:v>
                </c:pt>
                <c:pt idx="4">
                  <c:v>Šiaulių dramos</c:v>
                </c:pt>
                <c:pt idx="5">
                  <c:v>Panev.  J.Miltinio dramos</c:v>
                </c:pt>
                <c:pt idx="6">
                  <c:v>Jaunimo</c:v>
                </c:pt>
                <c:pt idx="7">
                  <c:v>Vilniaus mažasis</c:v>
                </c:pt>
              </c:strCache>
            </c:strRef>
          </c:cat>
          <c:val>
            <c:numRef>
              <c:f>METINĖ!$F$108:$F$115</c:f>
              <c:numCache>
                <c:formatCode>General</c:formatCode>
                <c:ptCount val="8"/>
                <c:pt idx="0">
                  <c:v>6</c:v>
                </c:pt>
                <c:pt idx="1">
                  <c:v>7</c:v>
                </c:pt>
                <c:pt idx="2">
                  <c:v>4</c:v>
                </c:pt>
                <c:pt idx="3">
                  <c:v>6</c:v>
                </c:pt>
                <c:pt idx="4">
                  <c:v>6</c:v>
                </c:pt>
                <c:pt idx="5">
                  <c:v>7</c:v>
                </c:pt>
                <c:pt idx="6">
                  <c:v>4</c:v>
                </c:pt>
                <c:pt idx="7">
                  <c:v>4</c:v>
                </c:pt>
              </c:numCache>
            </c:numRef>
          </c:val>
        </c:ser>
        <c:ser>
          <c:idx val="0"/>
          <c:order val="0"/>
          <c:invertIfNegative val="0"/>
          <c:cat>
            <c:strRef>
              <c:f>METINĖ!$C$108:$C$115</c:f>
              <c:strCache>
                <c:ptCount val="8"/>
                <c:pt idx="0">
                  <c:v>Lietuvos dramos</c:v>
                </c:pt>
                <c:pt idx="1">
                  <c:v>Rusų dramos</c:v>
                </c:pt>
                <c:pt idx="2">
                  <c:v>Kauno dramos</c:v>
                </c:pt>
                <c:pt idx="3">
                  <c:v>Klaipėd  dramos</c:v>
                </c:pt>
                <c:pt idx="4">
                  <c:v>Šiaulių dramos</c:v>
                </c:pt>
                <c:pt idx="5">
                  <c:v>Panev.  J.Miltinio dramos</c:v>
                </c:pt>
                <c:pt idx="6">
                  <c:v>Jaunimo</c:v>
                </c:pt>
                <c:pt idx="7">
                  <c:v>Vilniaus mažasis</c:v>
                </c:pt>
              </c:strCache>
            </c:strRef>
          </c:cat>
          <c:val>
            <c:numRef>
              <c:f>METINĖ!$D$108:$D$115</c:f>
            </c:numRef>
          </c:val>
        </c:ser>
        <c:ser>
          <c:idx val="1"/>
          <c:order val="1"/>
          <c:invertIfNegative val="0"/>
          <c:cat>
            <c:strRef>
              <c:f>METINĖ!$C$108:$C$115</c:f>
              <c:strCache>
                <c:ptCount val="8"/>
                <c:pt idx="0">
                  <c:v>Lietuvos dramos</c:v>
                </c:pt>
                <c:pt idx="1">
                  <c:v>Rusų dramos</c:v>
                </c:pt>
                <c:pt idx="2">
                  <c:v>Kauno dramos</c:v>
                </c:pt>
                <c:pt idx="3">
                  <c:v>Klaipėd  dramos</c:v>
                </c:pt>
                <c:pt idx="4">
                  <c:v>Šiaulių dramos</c:v>
                </c:pt>
                <c:pt idx="5">
                  <c:v>Panev.  J.Miltinio dramos</c:v>
                </c:pt>
                <c:pt idx="6">
                  <c:v>Jaunimo</c:v>
                </c:pt>
                <c:pt idx="7">
                  <c:v>Vilniaus mažasis</c:v>
                </c:pt>
              </c:strCache>
            </c:strRef>
          </c:cat>
          <c:val>
            <c:numRef>
              <c:f>METINĖ!$E$108:$E$115</c:f>
            </c:numRef>
          </c:val>
        </c:ser>
        <c:ser>
          <c:idx val="2"/>
          <c:order val="2"/>
          <c:spPr>
            <a:ln>
              <a:solidFill>
                <a:schemeClr val="accent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METINĖ!$C$108:$C$115</c:f>
              <c:strCache>
                <c:ptCount val="8"/>
                <c:pt idx="0">
                  <c:v>Lietuvos dramos</c:v>
                </c:pt>
                <c:pt idx="1">
                  <c:v>Rusų dramos</c:v>
                </c:pt>
                <c:pt idx="2">
                  <c:v>Kauno dramos</c:v>
                </c:pt>
                <c:pt idx="3">
                  <c:v>Klaipėd  dramos</c:v>
                </c:pt>
                <c:pt idx="4">
                  <c:v>Šiaulių dramos</c:v>
                </c:pt>
                <c:pt idx="5">
                  <c:v>Panev.  J.Miltinio dramos</c:v>
                </c:pt>
                <c:pt idx="6">
                  <c:v>Jaunimo</c:v>
                </c:pt>
                <c:pt idx="7">
                  <c:v>Vilniaus mažasis</c:v>
                </c:pt>
              </c:strCache>
            </c:strRef>
          </c:cat>
          <c:val>
            <c:numRef>
              <c:f>METINĖ!$F$108:$F$115</c:f>
              <c:numCache>
                <c:formatCode>General</c:formatCode>
                <c:ptCount val="8"/>
                <c:pt idx="0">
                  <c:v>6</c:v>
                </c:pt>
                <c:pt idx="1">
                  <c:v>7</c:v>
                </c:pt>
                <c:pt idx="2">
                  <c:v>4</c:v>
                </c:pt>
                <c:pt idx="3">
                  <c:v>6</c:v>
                </c:pt>
                <c:pt idx="4">
                  <c:v>6</c:v>
                </c:pt>
                <c:pt idx="5">
                  <c:v>7</c:v>
                </c:pt>
                <c:pt idx="6">
                  <c:v>4</c:v>
                </c:pt>
                <c:pt idx="7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3846144"/>
        <c:axId val="98767232"/>
        <c:axId val="0"/>
      </c:bar3DChart>
      <c:catAx>
        <c:axId val="938461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lt-LT"/>
          </a:p>
        </c:txPr>
        <c:crossAx val="98767232"/>
        <c:crosses val="autoZero"/>
        <c:auto val="1"/>
        <c:lblAlgn val="ctr"/>
        <c:lblOffset val="100"/>
        <c:noMultiLvlLbl val="0"/>
      </c:catAx>
      <c:valAx>
        <c:axId val="9876723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938461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0.87052</cdr:x>
      <cdr:y>0.69767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02003" y="295247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lt-LT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t-LT" smtClean="0"/>
              <a:t>Spustelėję redag. ruoš. paantrš.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5DA7-8E64-479C-905F-E81A9E1A860D}" type="datetimeFigureOut">
              <a:rPr lang="lt-LT" smtClean="0"/>
              <a:pPr/>
              <a:t>2018.12.31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D1A9-749D-4C3F-AE04-D6EB86921B9A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583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5DA7-8E64-479C-905F-E81A9E1A860D}" type="datetimeFigureOut">
              <a:rPr lang="lt-LT" smtClean="0"/>
              <a:pPr/>
              <a:t>2018.12.31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D1A9-749D-4C3F-AE04-D6EB86921B9A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19969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5DA7-8E64-479C-905F-E81A9E1A860D}" type="datetimeFigureOut">
              <a:rPr lang="lt-LT" smtClean="0"/>
              <a:pPr/>
              <a:t>2018.12.31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D1A9-749D-4C3F-AE04-D6EB86921B9A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0671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100" y="548680"/>
            <a:ext cx="7543800" cy="108012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lt-LT" dirty="0" smtClean="0"/>
              <a:t>Spustelėję </a:t>
            </a:r>
            <a:r>
              <a:rPr lang="lt-LT" dirty="0" err="1" smtClean="0"/>
              <a:t>redag</a:t>
            </a:r>
            <a:r>
              <a:rPr lang="lt-LT" dirty="0" smtClean="0"/>
              <a:t>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1" y="1844824"/>
            <a:ext cx="7543801" cy="4023360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5DA7-8E64-479C-905F-E81A9E1A860D}" type="datetimeFigureOut">
              <a:rPr lang="lt-LT" smtClean="0"/>
              <a:pPr/>
              <a:t>2018.12.31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D1A9-749D-4C3F-AE04-D6EB86921B9A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93762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5DA7-8E64-479C-905F-E81A9E1A860D}" type="datetimeFigureOut">
              <a:rPr lang="lt-LT" smtClean="0"/>
              <a:pPr/>
              <a:t>2018.12.31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D1A9-749D-4C3F-AE04-D6EB86921B9A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13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5DA7-8E64-479C-905F-E81A9E1A860D}" type="datetimeFigureOut">
              <a:rPr lang="lt-LT" smtClean="0"/>
              <a:pPr/>
              <a:t>2018.12.31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D1A9-749D-4C3F-AE04-D6EB86921B9A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37526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5DA7-8E64-479C-905F-E81A9E1A860D}" type="datetimeFigureOut">
              <a:rPr lang="lt-LT" smtClean="0"/>
              <a:pPr/>
              <a:t>2018.12.31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D1A9-749D-4C3F-AE04-D6EB86921B9A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26107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5DA7-8E64-479C-905F-E81A9E1A860D}" type="datetimeFigureOut">
              <a:rPr lang="lt-LT" smtClean="0"/>
              <a:pPr/>
              <a:t>2018.12.31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D1A9-749D-4C3F-AE04-D6EB86921B9A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83268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5DA7-8E64-479C-905F-E81A9E1A860D}" type="datetimeFigureOut">
              <a:rPr lang="lt-LT" smtClean="0"/>
              <a:pPr/>
              <a:t>2018.12.31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D1A9-749D-4C3F-AE04-D6EB86921B9A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27871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6095DA7-8E64-479C-905F-E81A9E1A860D}" type="datetimeFigureOut">
              <a:rPr lang="lt-LT" smtClean="0"/>
              <a:pPr/>
              <a:t>2018.12.31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866D1A9-749D-4C3F-AE04-D6EB86921B9A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28147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5DA7-8E64-479C-905F-E81A9E1A860D}" type="datetimeFigureOut">
              <a:rPr lang="lt-LT" smtClean="0"/>
              <a:pPr/>
              <a:t>2018.12.31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D1A9-749D-4C3F-AE04-D6EB86921B9A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8021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00">
            <a:alpha val="1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095DA7-8E64-479C-905F-E81A9E1A860D}" type="datetimeFigureOut">
              <a:rPr lang="lt-LT" smtClean="0"/>
              <a:pPr/>
              <a:t>2018.12.31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866D1A9-749D-4C3F-AE04-D6EB86921B9A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7542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idx="4294967295"/>
          </p:nvPr>
        </p:nvSpPr>
        <p:spPr>
          <a:xfrm>
            <a:off x="755576" y="115889"/>
            <a:ext cx="7920880" cy="2016967"/>
          </a:xfrm>
        </p:spPr>
        <p:txBody>
          <a:bodyPr>
            <a:noAutofit/>
          </a:bodyPr>
          <a:lstStyle/>
          <a:p>
            <a:pPr algn="ctr"/>
            <a:r>
              <a:rPr lang="lt-LT" sz="5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DRAMOS TEATRŲ VEIKLA  2017  METAIS</a:t>
            </a:r>
            <a:endParaRPr lang="lt-LT" sz="5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type="subTitle" idx="4294967295"/>
          </p:nvPr>
        </p:nvSpPr>
        <p:spPr>
          <a:xfrm>
            <a:off x="827584" y="2708920"/>
            <a:ext cx="7560840" cy="36004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200" b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Lietuvos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nacionalinis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dramos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teatras</a:t>
            </a:r>
            <a:endParaRPr lang="en-US" sz="22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200" b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Lietuvos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rus</a:t>
            </a:r>
            <a:r>
              <a:rPr lang="lt-LT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ų dramos teatras</a:t>
            </a:r>
          </a:p>
          <a:p>
            <a:pPr algn="ctr"/>
            <a:r>
              <a:rPr lang="lt-LT" sz="2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Nacionalinis Kauno </a:t>
            </a:r>
            <a:r>
              <a:rPr lang="lt-LT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dramos teatras</a:t>
            </a:r>
          </a:p>
          <a:p>
            <a:pPr algn="ctr"/>
            <a:r>
              <a:rPr lang="lt-LT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Klaipėdos dramos teatras</a:t>
            </a:r>
          </a:p>
          <a:p>
            <a:pPr algn="ctr"/>
            <a:r>
              <a:rPr lang="lt-LT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Valstybinis Šiaulių dramos </a:t>
            </a:r>
            <a:r>
              <a:rPr lang="lt-LT" sz="2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teatras</a:t>
            </a:r>
          </a:p>
          <a:p>
            <a:pPr algn="ctr"/>
            <a:r>
              <a:rPr lang="lt-LT" sz="2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Juozo Miltinio dramos teatras</a:t>
            </a:r>
          </a:p>
          <a:p>
            <a:pPr algn="ctr"/>
            <a:r>
              <a:rPr lang="en-US" sz="2200" b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Valstybinis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jaunimo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teatras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lt-LT" sz="22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200" b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Valstybinis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Vilniaus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mažasis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teatras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lt-LT" sz="22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560840" cy="1080120"/>
          </a:xfrm>
        </p:spPr>
        <p:txBody>
          <a:bodyPr>
            <a:normAutofit/>
          </a:bodyPr>
          <a:lstStyle/>
          <a:p>
            <a:pPr algn="ctr"/>
            <a:r>
              <a:rPr lang="lt-LT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Uždirbtos pajamos </a:t>
            </a:r>
            <a:r>
              <a:rPr lang="lt-L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lt-L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eurais</a:t>
            </a:r>
            <a:r>
              <a:rPr lang="lt-L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3013149"/>
              </p:ext>
            </p:extLst>
          </p:nvPr>
        </p:nvGraphicFramePr>
        <p:xfrm>
          <a:off x="2195736" y="1916832"/>
          <a:ext cx="5832648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984337840"/>
              </p:ext>
            </p:extLst>
          </p:nvPr>
        </p:nvGraphicFramePr>
        <p:xfrm>
          <a:off x="1111092" y="1772816"/>
          <a:ext cx="727280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0035225"/>
              </p:ext>
            </p:extLst>
          </p:nvPr>
        </p:nvGraphicFramePr>
        <p:xfrm>
          <a:off x="611560" y="1484784"/>
          <a:ext cx="813690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3504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vadinimas 4"/>
          <p:cNvSpPr>
            <a:spLocks noGrp="1"/>
          </p:cNvSpPr>
          <p:nvPr>
            <p:ph type="title"/>
          </p:nvPr>
        </p:nvSpPr>
        <p:spPr>
          <a:xfrm>
            <a:off x="827584" y="188640"/>
            <a:ext cx="7560840" cy="1080120"/>
          </a:xfrm>
        </p:spPr>
        <p:txBody>
          <a:bodyPr>
            <a:normAutofit/>
          </a:bodyPr>
          <a:lstStyle/>
          <a:p>
            <a:pPr algn="ctr"/>
            <a:r>
              <a:rPr lang="lt-L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Žiūrovų skaičius </a:t>
            </a:r>
            <a:r>
              <a:rPr lang="lt-L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lt-L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vnt</a:t>
            </a:r>
            <a:r>
              <a:rPr lang="lt-L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</a:t>
            </a:r>
            <a:endParaRPr lang="lt-LT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Chart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5131991"/>
              </p:ext>
            </p:extLst>
          </p:nvPr>
        </p:nvGraphicFramePr>
        <p:xfrm>
          <a:off x="827584" y="1844824"/>
          <a:ext cx="75438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557574"/>
              </p:ext>
            </p:extLst>
          </p:nvPr>
        </p:nvGraphicFramePr>
        <p:xfrm>
          <a:off x="107504" y="1052736"/>
          <a:ext cx="885698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0824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lt-LT" sz="20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lt-LT" dirty="0"/>
          </a:p>
        </p:txBody>
      </p:sp>
      <p:sp>
        <p:nvSpPr>
          <p:cNvPr id="5" name="Pavadinimas 4"/>
          <p:cNvSpPr>
            <a:spLocks noGrp="1"/>
          </p:cNvSpPr>
          <p:nvPr>
            <p:ph type="title"/>
          </p:nvPr>
        </p:nvSpPr>
        <p:spPr>
          <a:xfrm>
            <a:off x="971600" y="188640"/>
            <a:ext cx="7412300" cy="1008112"/>
          </a:xfrm>
        </p:spPr>
        <p:txBody>
          <a:bodyPr>
            <a:normAutofit/>
          </a:bodyPr>
          <a:lstStyle/>
          <a:p>
            <a:pPr marL="0" indent="0" algn="ctr"/>
            <a:r>
              <a:rPr lang="lt-L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Spektaklių, renginių skaičius (vnt</a:t>
            </a:r>
            <a:r>
              <a:rPr lang="lt-L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</a:t>
            </a:r>
            <a:endParaRPr lang="lt-LT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461394"/>
              </p:ext>
            </p:extLst>
          </p:nvPr>
        </p:nvGraphicFramePr>
        <p:xfrm>
          <a:off x="899592" y="1700808"/>
          <a:ext cx="6768752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7749196"/>
              </p:ext>
            </p:extLst>
          </p:nvPr>
        </p:nvGraphicFramePr>
        <p:xfrm>
          <a:off x="107504" y="836712"/>
          <a:ext cx="900100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9705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83814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Nauj</a:t>
            </a:r>
            <a:r>
              <a:rPr lang="lt-LT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ų spektaklių </a:t>
            </a:r>
            <a:r>
              <a:rPr lang="lt-LT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skaičius (vnt.)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Diagram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7083741"/>
              </p:ext>
            </p:extLst>
          </p:nvPr>
        </p:nvGraphicFramePr>
        <p:xfrm>
          <a:off x="827584" y="1052736"/>
          <a:ext cx="6917393" cy="4824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4102894"/>
              </p:ext>
            </p:extLst>
          </p:nvPr>
        </p:nvGraphicFramePr>
        <p:xfrm>
          <a:off x="827584" y="1772816"/>
          <a:ext cx="741682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7458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10148"/>
          </a:xfrm>
        </p:spPr>
        <p:txBody>
          <a:bodyPr>
            <a:noAutofit/>
          </a:bodyPr>
          <a:lstStyle/>
          <a:p>
            <a:pPr algn="ctr"/>
            <a:r>
              <a:rPr lang="lt-LT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Žiūrovų </a:t>
            </a:r>
            <a:r>
              <a:rPr lang="lt-LT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salių stacionare užimtumo procentas</a:t>
            </a:r>
            <a:endParaRPr lang="lt-LT" sz="3600" b="1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8749612"/>
              </p:ext>
            </p:extLst>
          </p:nvPr>
        </p:nvGraphicFramePr>
        <p:xfrm>
          <a:off x="323528" y="1556792"/>
          <a:ext cx="8424936" cy="4539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222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ramos teatrų veiklos analizė  2008 - 201</a:t>
            </a:r>
            <a:r>
              <a:rPr lang="lt-L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metais</a:t>
            </a:r>
            <a:endParaRPr lang="lt-LT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1912006"/>
              </p:ext>
            </p:extLst>
          </p:nvPr>
        </p:nvGraphicFramePr>
        <p:xfrm>
          <a:off x="467544" y="1556792"/>
          <a:ext cx="7782123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800" y="259200"/>
            <a:ext cx="83529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lt-LT" sz="14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8013192"/>
              </p:ext>
            </p:extLst>
          </p:nvPr>
        </p:nvGraphicFramePr>
        <p:xfrm>
          <a:off x="251520" y="1700808"/>
          <a:ext cx="878497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5376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yviai">
  <a:themeElements>
    <a:clrScheme name="Retrospektyviai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yviai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yviai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755</TotalTime>
  <Words>120</Words>
  <Application>Microsoft Office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Retrospektyviai</vt:lpstr>
      <vt:lpstr>DRAMOS TEATRŲ VEIKLA  2017  METAIS</vt:lpstr>
      <vt:lpstr>Uždirbtos pajamos (eurais)</vt:lpstr>
      <vt:lpstr>Žiūrovų skaičius (vnt.)</vt:lpstr>
      <vt:lpstr>Spektaklių, renginių skaičius (vnt.)</vt:lpstr>
      <vt:lpstr>Naujų spektaklių skaičius (vnt.)</vt:lpstr>
      <vt:lpstr>Žiūrovų salių stacionare užimtumo procentas</vt:lpstr>
      <vt:lpstr>Dramos teatrų veiklos analizė  2008 - 2017 metais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DRAMOS TEATRŲ VEIKLA  2014  METAIS</dc:title>
  <dc:creator>Jolanta Meiduvienė</dc:creator>
  <cp:lastModifiedBy>Jolanta Meiduvienė</cp:lastModifiedBy>
  <cp:revision>57</cp:revision>
  <cp:lastPrinted>2017-05-26T07:04:41Z</cp:lastPrinted>
  <dcterms:created xsi:type="dcterms:W3CDTF">2015-06-12T06:25:21Z</dcterms:created>
  <dcterms:modified xsi:type="dcterms:W3CDTF">2018-12-31T12:16:07Z</dcterms:modified>
</cp:coreProperties>
</file>