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447" r:id="rId3"/>
    <p:sldId id="565" r:id="rId4"/>
    <p:sldId id="550" r:id="rId5"/>
    <p:sldId id="547" r:id="rId6"/>
    <p:sldId id="563" r:id="rId7"/>
    <p:sldId id="549" r:id="rId8"/>
    <p:sldId id="538" r:id="rId9"/>
    <p:sldId id="562" r:id="rId10"/>
    <p:sldId id="529" r:id="rId11"/>
    <p:sldId id="535" r:id="rId12"/>
    <p:sldId id="537" r:id="rId13"/>
    <p:sldId id="533" r:id="rId14"/>
    <p:sldId id="564" r:id="rId15"/>
    <p:sldId id="449" r:id="rId16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0048FD0-0B63-4EE9-8D42-E57EE7C2C14D}">
          <p14:sldIdLst>
            <p14:sldId id="447"/>
            <p14:sldId id="565"/>
            <p14:sldId id="550"/>
            <p14:sldId id="547"/>
            <p14:sldId id="563"/>
            <p14:sldId id="549"/>
            <p14:sldId id="538"/>
            <p14:sldId id="562"/>
            <p14:sldId id="529"/>
            <p14:sldId id="535"/>
            <p14:sldId id="537"/>
            <p14:sldId id="533"/>
            <p14:sldId id="564"/>
            <p14:sldId id="44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310A6A-2C59-6B6A-3632-1C73FC95F150}" name="Reda Aleliūnaitė" initials="RA" userId="S::reda.aleliunaite@lrkm.lt::10dbb463-5145-4644-8e8b-95261f47e095" providerId="AD"/>
  <p188:author id="{1BFB3088-566C-20A2-F1BE-D90C830F1476}" name="Sigita Bugenienė" initials="SB" userId="S::sigita.bugeniene@lrkm.lt::4e1b95e3-2562-41cf-9d95-1791460c52ef" providerId="AD"/>
  <p188:author id="{3184F5A4-499F-4EA9-2B63-2B8B57B51A41}" name="Deimantė Zutelienė" initials="DZ" userId="S::deimante.zuteliene@lrkm.lt::7c9b32fb-dcbc-49a0-b9a9-f30e737297d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87E5"/>
    <a:srgbClr val="FF54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3E60FC-AC55-4E6F-9461-369D6F8AFC4C}" v="8" dt="2026-02-11T09:43:19.0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598" autoAdjust="0"/>
  </p:normalViewPr>
  <p:slideViewPr>
    <p:cSldViewPr snapToGrid="0">
      <p:cViewPr varScale="1">
        <p:scale>
          <a:sx n="104" d="100"/>
          <a:sy n="104" d="100"/>
        </p:scale>
        <p:origin x="8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8/10/relationships/authors" Target="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gita Bugenienė" userId="4e1b95e3-2562-41cf-9d95-1791460c52ef" providerId="ADAL" clId="{2E861F8A-47A3-4605-9AA6-E0605C33DEEE}"/>
    <pc:docChg chg="custSel delSld modSld modSection">
      <pc:chgData name="Sigita Bugenienė" userId="4e1b95e3-2562-41cf-9d95-1791460c52ef" providerId="ADAL" clId="{2E861F8A-47A3-4605-9AA6-E0605C33DEEE}" dt="2026-02-11T09:43:19.052" v="34" actId="1076"/>
      <pc:docMkLst>
        <pc:docMk/>
      </pc:docMkLst>
      <pc:sldChg chg="modSp mod">
        <pc:chgData name="Sigita Bugenienė" userId="4e1b95e3-2562-41cf-9d95-1791460c52ef" providerId="ADAL" clId="{2E861F8A-47A3-4605-9AA6-E0605C33DEEE}" dt="2026-02-11T09:17:15.019" v="0" actId="20577"/>
        <pc:sldMkLst>
          <pc:docMk/>
          <pc:sldMk cId="2725417747" sldId="447"/>
        </pc:sldMkLst>
        <pc:spChg chg="mod">
          <ac:chgData name="Sigita Bugenienė" userId="4e1b95e3-2562-41cf-9d95-1791460c52ef" providerId="ADAL" clId="{2E861F8A-47A3-4605-9AA6-E0605C33DEEE}" dt="2026-02-11T09:17:15.019" v="0" actId="20577"/>
          <ac:spMkLst>
            <pc:docMk/>
            <pc:sldMk cId="2725417747" sldId="447"/>
            <ac:spMk id="8" creationId="{9FF3D228-18A3-9347-99B6-CD526306870B}"/>
          </ac:spMkLst>
        </pc:spChg>
      </pc:sldChg>
      <pc:sldChg chg="del">
        <pc:chgData name="Sigita Bugenienė" userId="4e1b95e3-2562-41cf-9d95-1791460c52ef" providerId="ADAL" clId="{2E861F8A-47A3-4605-9AA6-E0605C33DEEE}" dt="2026-02-11T09:19:15.129" v="2" actId="47"/>
        <pc:sldMkLst>
          <pc:docMk/>
          <pc:sldMk cId="237028441" sldId="457"/>
        </pc:sldMkLst>
      </pc:sldChg>
      <pc:sldChg chg="del">
        <pc:chgData name="Sigita Bugenienė" userId="4e1b95e3-2562-41cf-9d95-1791460c52ef" providerId="ADAL" clId="{2E861F8A-47A3-4605-9AA6-E0605C33DEEE}" dt="2026-02-11T09:19:15.129" v="2" actId="47"/>
        <pc:sldMkLst>
          <pc:docMk/>
          <pc:sldMk cId="2385763642" sldId="460"/>
        </pc:sldMkLst>
      </pc:sldChg>
      <pc:sldChg chg="modSp mod">
        <pc:chgData name="Sigita Bugenienė" userId="4e1b95e3-2562-41cf-9d95-1791460c52ef" providerId="ADAL" clId="{2E861F8A-47A3-4605-9AA6-E0605C33DEEE}" dt="2026-02-11T09:21:16.707" v="5" actId="20577"/>
        <pc:sldMkLst>
          <pc:docMk/>
          <pc:sldMk cId="2926133574" sldId="529"/>
        </pc:sldMkLst>
        <pc:spChg chg="mod">
          <ac:chgData name="Sigita Bugenienė" userId="4e1b95e3-2562-41cf-9d95-1791460c52ef" providerId="ADAL" clId="{2E861F8A-47A3-4605-9AA6-E0605C33DEEE}" dt="2026-02-11T09:21:16.707" v="5" actId="20577"/>
          <ac:spMkLst>
            <pc:docMk/>
            <pc:sldMk cId="2926133574" sldId="529"/>
            <ac:spMk id="9" creationId="{141877BE-5EB9-ACF0-45FF-430AB3A48236}"/>
          </ac:spMkLst>
        </pc:spChg>
      </pc:sldChg>
      <pc:sldChg chg="delSp modSp mod">
        <pc:chgData name="Sigita Bugenienė" userId="4e1b95e3-2562-41cf-9d95-1791460c52ef" providerId="ADAL" clId="{2E861F8A-47A3-4605-9AA6-E0605C33DEEE}" dt="2026-02-11T09:43:19.052" v="34" actId="1076"/>
        <pc:sldMkLst>
          <pc:docMk/>
          <pc:sldMk cId="3763410840" sldId="533"/>
        </pc:sldMkLst>
        <pc:spChg chg="del">
          <ac:chgData name="Sigita Bugenienė" userId="4e1b95e3-2562-41cf-9d95-1791460c52ef" providerId="ADAL" clId="{2E861F8A-47A3-4605-9AA6-E0605C33DEEE}" dt="2026-02-11T09:42:53.756" v="27" actId="478"/>
          <ac:spMkLst>
            <pc:docMk/>
            <pc:sldMk cId="3763410840" sldId="533"/>
            <ac:spMk id="9" creationId="{0AD1023E-411D-A99B-0D89-B8D44BC741A0}"/>
          </ac:spMkLst>
        </pc:spChg>
        <pc:spChg chg="del">
          <ac:chgData name="Sigita Bugenienė" userId="4e1b95e3-2562-41cf-9d95-1791460c52ef" providerId="ADAL" clId="{2E861F8A-47A3-4605-9AA6-E0605C33DEEE}" dt="2026-02-11T09:43:12.852" v="32" actId="478"/>
          <ac:spMkLst>
            <pc:docMk/>
            <pc:sldMk cId="3763410840" sldId="533"/>
            <ac:spMk id="12" creationId="{6E8BE6B4-6501-DB0B-D178-285A774C263D}"/>
          </ac:spMkLst>
        </pc:spChg>
        <pc:picChg chg="del">
          <ac:chgData name="Sigita Bugenienė" userId="4e1b95e3-2562-41cf-9d95-1791460c52ef" providerId="ADAL" clId="{2E861F8A-47A3-4605-9AA6-E0605C33DEEE}" dt="2026-02-11T09:42:52.065" v="25" actId="478"/>
          <ac:picMkLst>
            <pc:docMk/>
            <pc:sldMk cId="3763410840" sldId="533"/>
            <ac:picMk id="4" creationId="{A442954C-6DA1-D676-D488-46506EF13A9F}"/>
          </ac:picMkLst>
        </pc:picChg>
        <pc:picChg chg="del">
          <ac:chgData name="Sigita Bugenienė" userId="4e1b95e3-2562-41cf-9d95-1791460c52ef" providerId="ADAL" clId="{2E861F8A-47A3-4605-9AA6-E0605C33DEEE}" dt="2026-02-11T09:42:52.908" v="26" actId="478"/>
          <ac:picMkLst>
            <pc:docMk/>
            <pc:sldMk cId="3763410840" sldId="533"/>
            <ac:picMk id="7" creationId="{B4D1BC46-639A-A9FE-5624-3CC22E58186F}"/>
          </ac:picMkLst>
        </pc:picChg>
        <pc:picChg chg="mod">
          <ac:chgData name="Sigita Bugenienė" userId="4e1b95e3-2562-41cf-9d95-1791460c52ef" providerId="ADAL" clId="{2E861F8A-47A3-4605-9AA6-E0605C33DEEE}" dt="2026-02-11T09:43:19.052" v="34" actId="1076"/>
          <ac:picMkLst>
            <pc:docMk/>
            <pc:sldMk cId="3763410840" sldId="533"/>
            <ac:picMk id="8" creationId="{5458FE6B-C17E-2EF5-1175-CD6EBD8F430B}"/>
          </ac:picMkLst>
        </pc:picChg>
      </pc:sldChg>
      <pc:sldChg chg="modSp mod">
        <pc:chgData name="Sigita Bugenienė" userId="4e1b95e3-2562-41cf-9d95-1791460c52ef" providerId="ADAL" clId="{2E861F8A-47A3-4605-9AA6-E0605C33DEEE}" dt="2026-02-11T09:21:46.614" v="21" actId="313"/>
        <pc:sldMkLst>
          <pc:docMk/>
          <pc:sldMk cId="3683195701" sldId="535"/>
        </pc:sldMkLst>
        <pc:graphicFrameChg chg="mod modGraphic">
          <ac:chgData name="Sigita Bugenienė" userId="4e1b95e3-2562-41cf-9d95-1791460c52ef" providerId="ADAL" clId="{2E861F8A-47A3-4605-9AA6-E0605C33DEEE}" dt="2026-02-11T09:21:46.614" v="21" actId="313"/>
          <ac:graphicFrameMkLst>
            <pc:docMk/>
            <pc:sldMk cId="3683195701" sldId="535"/>
            <ac:graphicFrameMk id="3" creationId="{ED8E482B-3CDC-C2B6-83D9-D8DE3F5E5D29}"/>
          </ac:graphicFrameMkLst>
        </pc:graphicFrameChg>
      </pc:sldChg>
      <pc:sldChg chg="del">
        <pc:chgData name="Sigita Bugenienė" userId="4e1b95e3-2562-41cf-9d95-1791460c52ef" providerId="ADAL" clId="{2E861F8A-47A3-4605-9AA6-E0605C33DEEE}" dt="2026-02-11T09:19:45.239" v="3" actId="47"/>
        <pc:sldMkLst>
          <pc:docMk/>
          <pc:sldMk cId="4119936590" sldId="544"/>
        </pc:sldMkLst>
      </pc:sldChg>
      <pc:sldChg chg="del">
        <pc:chgData name="Sigita Bugenienė" userId="4e1b95e3-2562-41cf-9d95-1791460c52ef" providerId="ADAL" clId="{2E861F8A-47A3-4605-9AA6-E0605C33DEEE}" dt="2026-02-11T09:18:43.602" v="1" actId="47"/>
        <pc:sldMkLst>
          <pc:docMk/>
          <pc:sldMk cId="3724819412" sldId="551"/>
        </pc:sldMkLst>
      </pc:sldChg>
      <pc:sldChg chg="del">
        <pc:chgData name="Sigita Bugenienė" userId="4e1b95e3-2562-41cf-9d95-1791460c52ef" providerId="ADAL" clId="{2E861F8A-47A3-4605-9AA6-E0605C33DEEE}" dt="2026-02-11T09:41:20.824" v="22" actId="47"/>
        <pc:sldMkLst>
          <pc:docMk/>
          <pc:sldMk cId="2999475044" sldId="555"/>
        </pc:sldMkLst>
      </pc:sldChg>
      <pc:sldChg chg="del">
        <pc:chgData name="Sigita Bugenienė" userId="4e1b95e3-2562-41cf-9d95-1791460c52ef" providerId="ADAL" clId="{2E861F8A-47A3-4605-9AA6-E0605C33DEEE}" dt="2026-02-11T09:19:15.129" v="2" actId="47"/>
        <pc:sldMkLst>
          <pc:docMk/>
          <pc:sldMk cId="1713271321" sldId="558"/>
        </pc:sldMkLst>
      </pc:sldChg>
      <pc:sldChg chg="del">
        <pc:chgData name="Sigita Bugenienė" userId="4e1b95e3-2562-41cf-9d95-1791460c52ef" providerId="ADAL" clId="{2E861F8A-47A3-4605-9AA6-E0605C33DEEE}" dt="2026-02-11T09:19:15.129" v="2" actId="47"/>
        <pc:sldMkLst>
          <pc:docMk/>
          <pc:sldMk cId="1488370440" sldId="559"/>
        </pc:sldMkLst>
      </pc:sldChg>
      <pc:sldChg chg="modSp mod">
        <pc:chgData name="Sigita Bugenienė" userId="4e1b95e3-2562-41cf-9d95-1791460c52ef" providerId="ADAL" clId="{2E861F8A-47A3-4605-9AA6-E0605C33DEEE}" dt="2026-02-11T09:41:31.757" v="24" actId="20577"/>
        <pc:sldMkLst>
          <pc:docMk/>
          <pc:sldMk cId="3298751586" sldId="564"/>
        </pc:sldMkLst>
        <pc:spChg chg="mod">
          <ac:chgData name="Sigita Bugenienė" userId="4e1b95e3-2562-41cf-9d95-1791460c52ef" providerId="ADAL" clId="{2E861F8A-47A3-4605-9AA6-E0605C33DEEE}" dt="2026-02-11T09:41:31.757" v="24" actId="20577"/>
          <ac:spMkLst>
            <pc:docMk/>
            <pc:sldMk cId="3298751586" sldId="564"/>
            <ac:spMk id="7" creationId="{2AE0AE36-963F-9BC6-39C7-AA0BD9061310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E1A4F6-CA75-49B4-8D36-5492BB19500D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C48ECA60-8402-46DB-902B-9DB535D9EE4D}">
      <dgm:prSet phldrT="[Text]"/>
      <dgm:spPr>
        <a:solidFill>
          <a:schemeClr val="bg1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lt-LT" b="1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Vieno langelio principas – visi </a:t>
          </a:r>
          <a:r>
            <a:rPr lang="lt-LT" b="1" dirty="0" err="1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paveldosauginiai</a:t>
          </a:r>
          <a:r>
            <a:rPr lang="lt-LT" b="1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 reikalavimai ir sąlygos tam pačiam objektui bus pateikiami vienu dokumentu pagal vieną prašymą. </a:t>
          </a:r>
          <a:endParaRPr lang="lt-LT" dirty="0">
            <a:solidFill>
              <a:schemeClr val="tx1"/>
            </a:solidFill>
            <a:latin typeface="Arial Nova" panose="020B0504020202020204" pitchFamily="34" charset="0"/>
          </a:endParaRPr>
        </a:p>
      </dgm:t>
    </dgm:pt>
    <dgm:pt modelId="{30D41A2B-373E-409D-BAA7-98EB490C75EA}" type="parTrans" cxnId="{8FAECB63-785A-4EDB-8F59-51A1A4D96E28}">
      <dgm:prSet/>
      <dgm:spPr/>
      <dgm:t>
        <a:bodyPr/>
        <a:lstStyle/>
        <a:p>
          <a:endParaRPr lang="lt-LT"/>
        </a:p>
      </dgm:t>
    </dgm:pt>
    <dgm:pt modelId="{1D6FCD34-7AAE-4124-989B-28737294DE1F}" type="sibTrans" cxnId="{8FAECB63-785A-4EDB-8F59-51A1A4D96E28}">
      <dgm:prSet/>
      <dgm:spPr/>
      <dgm:t>
        <a:bodyPr/>
        <a:lstStyle/>
        <a:p>
          <a:endParaRPr lang="lt-LT"/>
        </a:p>
      </dgm:t>
    </dgm:pt>
    <dgm:pt modelId="{DF7973A6-D73D-4FEB-8EB7-8B44783A133D}">
      <dgm:prSet phldrT="[Text]"/>
      <dgm:spPr>
        <a:solidFill>
          <a:schemeClr val="bg1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lt-LT" b="1" dirty="0">
            <a:solidFill>
              <a:schemeClr val="tx1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lt-LT" b="1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Valdytojui nebereikės kreiptis į kelias skirtingas institucijas dėl to paties objekto.</a:t>
          </a:r>
        </a:p>
        <a:p>
          <a:pPr>
            <a:buFont typeface="Arial" panose="020B0604020202020204" pitchFamily="34" charset="0"/>
            <a:buChar char="•"/>
          </a:pPr>
          <a:endParaRPr lang="lt-LT" dirty="0"/>
        </a:p>
      </dgm:t>
    </dgm:pt>
    <dgm:pt modelId="{64013D2C-4AFB-4D8D-9F27-393E91D1D593}" type="parTrans" cxnId="{802005A6-CCA7-46F3-9DB4-F7765A2B2111}">
      <dgm:prSet/>
      <dgm:spPr/>
      <dgm:t>
        <a:bodyPr/>
        <a:lstStyle/>
        <a:p>
          <a:endParaRPr lang="lt-LT"/>
        </a:p>
      </dgm:t>
    </dgm:pt>
    <dgm:pt modelId="{8F35D6AF-4CFC-449A-8EB2-F81DD6149F6A}" type="sibTrans" cxnId="{802005A6-CCA7-46F3-9DB4-F7765A2B2111}">
      <dgm:prSet/>
      <dgm:spPr/>
      <dgm:t>
        <a:bodyPr/>
        <a:lstStyle/>
        <a:p>
          <a:endParaRPr lang="lt-LT"/>
        </a:p>
      </dgm:t>
    </dgm:pt>
    <dgm:pt modelId="{EBCBA69E-1F24-4179-AC48-00CA476165B8}">
      <dgm:prSet phldrT="[Text]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pPr>
            <a:buNone/>
          </a:pPr>
          <a:r>
            <a:rPr lang="lt-LT" b="1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Paslaugos suteikiamos greičiau ir patogiau</a:t>
          </a:r>
          <a:r>
            <a:rPr lang="lt-LT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. Visi vieno objekto sutvarkymui reikalingi sprendiniai pateikiami viename projekte per vieną informacinę sistemą „</a:t>
          </a:r>
          <a:r>
            <a:rPr lang="lt-LT" dirty="0" err="1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Infostatyba</a:t>
          </a:r>
          <a:r>
            <a:rPr lang="lt-LT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“. </a:t>
          </a:r>
          <a:endParaRPr lang="lt-LT" dirty="0">
            <a:solidFill>
              <a:schemeClr val="tx1"/>
            </a:solidFill>
            <a:latin typeface="Arial Nova" panose="020B0504020202020204" pitchFamily="34" charset="0"/>
          </a:endParaRPr>
        </a:p>
      </dgm:t>
    </dgm:pt>
    <dgm:pt modelId="{8FAD9FB4-C746-45DA-B6E4-56913D6A69F2}" type="parTrans" cxnId="{49EF504D-9404-4EE3-AA81-349A7843ACA7}">
      <dgm:prSet/>
      <dgm:spPr/>
      <dgm:t>
        <a:bodyPr/>
        <a:lstStyle/>
        <a:p>
          <a:endParaRPr lang="lt-LT"/>
        </a:p>
      </dgm:t>
    </dgm:pt>
    <dgm:pt modelId="{3963AEA4-1515-45B6-8528-6132395421F9}" type="sibTrans" cxnId="{49EF504D-9404-4EE3-AA81-349A7843ACA7}">
      <dgm:prSet/>
      <dgm:spPr/>
      <dgm:t>
        <a:bodyPr/>
        <a:lstStyle/>
        <a:p>
          <a:endParaRPr lang="lt-LT"/>
        </a:p>
      </dgm:t>
    </dgm:pt>
    <dgm:pt modelId="{998FE681-8F21-4E87-A088-4B89982B5403}" type="pres">
      <dgm:prSet presAssocID="{59E1A4F6-CA75-49B4-8D36-5492BB19500D}" presName="Name0" presStyleCnt="0">
        <dgm:presLayoutVars>
          <dgm:dir/>
          <dgm:resizeHandles val="exact"/>
        </dgm:presLayoutVars>
      </dgm:prSet>
      <dgm:spPr/>
    </dgm:pt>
    <dgm:pt modelId="{60542543-78FD-4787-BB7D-B0F6D2A29C0D}" type="pres">
      <dgm:prSet presAssocID="{C48ECA60-8402-46DB-902B-9DB535D9EE4D}" presName="composite" presStyleCnt="0"/>
      <dgm:spPr/>
    </dgm:pt>
    <dgm:pt modelId="{5DFCED37-E1A5-49A3-BE4E-8AA76D30A30D}" type="pres">
      <dgm:prSet presAssocID="{C48ECA60-8402-46DB-902B-9DB535D9EE4D}" presName="rect1" presStyleLbl="trAlignAcc1" presStyleIdx="0" presStyleCnt="3">
        <dgm:presLayoutVars>
          <dgm:bulletEnabled val="1"/>
        </dgm:presLayoutVars>
      </dgm:prSet>
      <dgm:spPr/>
    </dgm:pt>
    <dgm:pt modelId="{24307F67-9684-48DC-9A7A-2985599E82F1}" type="pres">
      <dgm:prSet presAssocID="{C48ECA60-8402-46DB-902B-9DB535D9EE4D}" presName="rect2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Programmer male outline"/>
        </a:ext>
      </dgm:extLst>
    </dgm:pt>
    <dgm:pt modelId="{8D3074EE-493D-4643-9FBE-539CEBA2C807}" type="pres">
      <dgm:prSet presAssocID="{1D6FCD34-7AAE-4124-989B-28737294DE1F}" presName="sibTrans" presStyleCnt="0"/>
      <dgm:spPr/>
    </dgm:pt>
    <dgm:pt modelId="{46AA97DE-028E-4167-9C14-4CBBA1EEA5C1}" type="pres">
      <dgm:prSet presAssocID="{DF7973A6-D73D-4FEB-8EB7-8B44783A133D}" presName="composite" presStyleCnt="0"/>
      <dgm:spPr/>
    </dgm:pt>
    <dgm:pt modelId="{C5412085-8294-48F4-84F4-0B67BB73656E}" type="pres">
      <dgm:prSet presAssocID="{DF7973A6-D73D-4FEB-8EB7-8B44783A133D}" presName="rect1" presStyleLbl="trAlignAcc1" presStyleIdx="1" presStyleCnt="3">
        <dgm:presLayoutVars>
          <dgm:bulletEnabled val="1"/>
        </dgm:presLayoutVars>
      </dgm:prSet>
      <dgm:spPr/>
    </dgm:pt>
    <dgm:pt modelId="{EFAC1068-EC84-42AB-ADFF-A6F2458A0E0D}" type="pres">
      <dgm:prSet presAssocID="{DF7973A6-D73D-4FEB-8EB7-8B44783A133D}" presName="rect2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Badge 1 outline"/>
        </a:ext>
      </dgm:extLst>
    </dgm:pt>
    <dgm:pt modelId="{E7D1067E-8FB5-46FA-8200-ACEF72FA7E2C}" type="pres">
      <dgm:prSet presAssocID="{8F35D6AF-4CFC-449A-8EB2-F81DD6149F6A}" presName="sibTrans" presStyleCnt="0"/>
      <dgm:spPr/>
    </dgm:pt>
    <dgm:pt modelId="{465B64AB-3944-475B-8A41-8CE96F40D180}" type="pres">
      <dgm:prSet presAssocID="{EBCBA69E-1F24-4179-AC48-00CA476165B8}" presName="composite" presStyleCnt="0"/>
      <dgm:spPr/>
    </dgm:pt>
    <dgm:pt modelId="{6258DD95-A410-4054-8421-E9C4BA354F29}" type="pres">
      <dgm:prSet presAssocID="{EBCBA69E-1F24-4179-AC48-00CA476165B8}" presName="rect1" presStyleLbl="trAlignAcc1" presStyleIdx="2" presStyleCnt="3">
        <dgm:presLayoutVars>
          <dgm:bulletEnabled val="1"/>
        </dgm:presLayoutVars>
      </dgm:prSet>
      <dgm:spPr/>
    </dgm:pt>
    <dgm:pt modelId="{59F9E308-07C3-495F-B7D6-70941C96B845}" type="pres">
      <dgm:prSet presAssocID="{EBCBA69E-1F24-4179-AC48-00CA476165B8}" presName="rect2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Fast Forward outline"/>
        </a:ext>
      </dgm:extLst>
    </dgm:pt>
  </dgm:ptLst>
  <dgm:cxnLst>
    <dgm:cxn modelId="{8FAECB63-785A-4EDB-8F59-51A1A4D96E28}" srcId="{59E1A4F6-CA75-49B4-8D36-5492BB19500D}" destId="{C48ECA60-8402-46DB-902B-9DB535D9EE4D}" srcOrd="0" destOrd="0" parTransId="{30D41A2B-373E-409D-BAA7-98EB490C75EA}" sibTransId="{1D6FCD34-7AAE-4124-989B-28737294DE1F}"/>
    <dgm:cxn modelId="{0EB07568-5DB9-4715-A700-1AFAE4124489}" type="presOf" srcId="{C48ECA60-8402-46DB-902B-9DB535D9EE4D}" destId="{5DFCED37-E1A5-49A3-BE4E-8AA76D30A30D}" srcOrd="0" destOrd="0" presId="urn:microsoft.com/office/officeart/2008/layout/PictureStrips"/>
    <dgm:cxn modelId="{49EF504D-9404-4EE3-AA81-349A7843ACA7}" srcId="{59E1A4F6-CA75-49B4-8D36-5492BB19500D}" destId="{EBCBA69E-1F24-4179-AC48-00CA476165B8}" srcOrd="2" destOrd="0" parTransId="{8FAD9FB4-C746-45DA-B6E4-56913D6A69F2}" sibTransId="{3963AEA4-1515-45B6-8528-6132395421F9}"/>
    <dgm:cxn modelId="{802005A6-CCA7-46F3-9DB4-F7765A2B2111}" srcId="{59E1A4F6-CA75-49B4-8D36-5492BB19500D}" destId="{DF7973A6-D73D-4FEB-8EB7-8B44783A133D}" srcOrd="1" destOrd="0" parTransId="{64013D2C-4AFB-4D8D-9F27-393E91D1D593}" sibTransId="{8F35D6AF-4CFC-449A-8EB2-F81DD6149F6A}"/>
    <dgm:cxn modelId="{AC28D7CA-A6B9-40BD-B5E0-A717E5FFFDC3}" type="presOf" srcId="{EBCBA69E-1F24-4179-AC48-00CA476165B8}" destId="{6258DD95-A410-4054-8421-E9C4BA354F29}" srcOrd="0" destOrd="0" presId="urn:microsoft.com/office/officeart/2008/layout/PictureStrips"/>
    <dgm:cxn modelId="{C05EDDDD-81F6-4080-94E8-0DFD93A32F75}" type="presOf" srcId="{59E1A4F6-CA75-49B4-8D36-5492BB19500D}" destId="{998FE681-8F21-4E87-A088-4B89982B5403}" srcOrd="0" destOrd="0" presId="urn:microsoft.com/office/officeart/2008/layout/PictureStrips"/>
    <dgm:cxn modelId="{4D4F9EE0-6A23-45A4-A933-1AD50E3DC5F9}" type="presOf" srcId="{DF7973A6-D73D-4FEB-8EB7-8B44783A133D}" destId="{C5412085-8294-48F4-84F4-0B67BB73656E}" srcOrd="0" destOrd="0" presId="urn:microsoft.com/office/officeart/2008/layout/PictureStrips"/>
    <dgm:cxn modelId="{1C837BD4-D84E-49DB-B85F-026BB57E2B71}" type="presParOf" srcId="{998FE681-8F21-4E87-A088-4B89982B5403}" destId="{60542543-78FD-4787-BB7D-B0F6D2A29C0D}" srcOrd="0" destOrd="0" presId="urn:microsoft.com/office/officeart/2008/layout/PictureStrips"/>
    <dgm:cxn modelId="{F85D00EB-EDE3-48D3-9E65-84B7B8180FF8}" type="presParOf" srcId="{60542543-78FD-4787-BB7D-B0F6D2A29C0D}" destId="{5DFCED37-E1A5-49A3-BE4E-8AA76D30A30D}" srcOrd="0" destOrd="0" presId="urn:microsoft.com/office/officeart/2008/layout/PictureStrips"/>
    <dgm:cxn modelId="{E1681595-7B7E-4B76-A8BF-C450FDA20B2A}" type="presParOf" srcId="{60542543-78FD-4787-BB7D-B0F6D2A29C0D}" destId="{24307F67-9684-48DC-9A7A-2985599E82F1}" srcOrd="1" destOrd="0" presId="urn:microsoft.com/office/officeart/2008/layout/PictureStrips"/>
    <dgm:cxn modelId="{812E1911-856E-42B9-8CFD-4B3E6C4A66E0}" type="presParOf" srcId="{998FE681-8F21-4E87-A088-4B89982B5403}" destId="{8D3074EE-493D-4643-9FBE-539CEBA2C807}" srcOrd="1" destOrd="0" presId="urn:microsoft.com/office/officeart/2008/layout/PictureStrips"/>
    <dgm:cxn modelId="{3C8AD2D5-4E57-4C31-B00B-F3CCC432E5EB}" type="presParOf" srcId="{998FE681-8F21-4E87-A088-4B89982B5403}" destId="{46AA97DE-028E-4167-9C14-4CBBA1EEA5C1}" srcOrd="2" destOrd="0" presId="urn:microsoft.com/office/officeart/2008/layout/PictureStrips"/>
    <dgm:cxn modelId="{859E9DBD-FC4C-4AEB-8EC6-D93535892817}" type="presParOf" srcId="{46AA97DE-028E-4167-9C14-4CBBA1EEA5C1}" destId="{C5412085-8294-48F4-84F4-0B67BB73656E}" srcOrd="0" destOrd="0" presId="urn:microsoft.com/office/officeart/2008/layout/PictureStrips"/>
    <dgm:cxn modelId="{9FEDC848-0D73-4A34-92B7-361846E1ABE5}" type="presParOf" srcId="{46AA97DE-028E-4167-9C14-4CBBA1EEA5C1}" destId="{EFAC1068-EC84-42AB-ADFF-A6F2458A0E0D}" srcOrd="1" destOrd="0" presId="urn:microsoft.com/office/officeart/2008/layout/PictureStrips"/>
    <dgm:cxn modelId="{755363C6-672A-450A-9C9D-AA1BC3A3755E}" type="presParOf" srcId="{998FE681-8F21-4E87-A088-4B89982B5403}" destId="{E7D1067E-8FB5-46FA-8200-ACEF72FA7E2C}" srcOrd="3" destOrd="0" presId="urn:microsoft.com/office/officeart/2008/layout/PictureStrips"/>
    <dgm:cxn modelId="{D253DAF3-D750-4D20-AA2A-825DDCCBAD60}" type="presParOf" srcId="{998FE681-8F21-4E87-A088-4B89982B5403}" destId="{465B64AB-3944-475B-8A41-8CE96F40D180}" srcOrd="4" destOrd="0" presId="urn:microsoft.com/office/officeart/2008/layout/PictureStrips"/>
    <dgm:cxn modelId="{50478761-5BD0-4597-A470-F7C8827F97C0}" type="presParOf" srcId="{465B64AB-3944-475B-8A41-8CE96F40D180}" destId="{6258DD95-A410-4054-8421-E9C4BA354F29}" srcOrd="0" destOrd="0" presId="urn:microsoft.com/office/officeart/2008/layout/PictureStrips"/>
    <dgm:cxn modelId="{97F3B136-1082-471E-8DBA-986EF92F4CFD}" type="presParOf" srcId="{465B64AB-3944-475B-8A41-8CE96F40D180}" destId="{59F9E308-07C3-495F-B7D6-70941C96B84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CED37-E1A5-49A3-BE4E-8AA76D30A30D}">
      <dsp:nvSpPr>
        <dsp:cNvPr id="0" name=""/>
        <dsp:cNvSpPr/>
      </dsp:nvSpPr>
      <dsp:spPr>
        <a:xfrm>
          <a:off x="194228" y="1073047"/>
          <a:ext cx="4581781" cy="1431806"/>
        </a:xfrm>
        <a:prstGeom prst="rect">
          <a:avLst/>
        </a:prstGeom>
        <a:solidFill>
          <a:schemeClr val="bg1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981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t-LT" sz="1600" b="1" kern="1200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Vieno langelio principas – visi </a:t>
          </a:r>
          <a:r>
            <a:rPr lang="lt-LT" sz="1600" b="1" kern="1200" dirty="0" err="1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paveldosauginiai</a:t>
          </a:r>
          <a:r>
            <a:rPr lang="lt-LT" sz="1600" b="1" kern="1200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 reikalavimai ir sąlygos tam pačiam objektui bus pateikiami vienu dokumentu pagal vieną prašymą. </a:t>
          </a:r>
          <a:endParaRPr lang="lt-LT" sz="1600" kern="1200" dirty="0">
            <a:solidFill>
              <a:schemeClr val="tx1"/>
            </a:solidFill>
            <a:latin typeface="Arial Nova" panose="020B0504020202020204" pitchFamily="34" charset="0"/>
          </a:endParaRPr>
        </a:p>
      </dsp:txBody>
      <dsp:txXfrm>
        <a:off x="194228" y="1073047"/>
        <a:ext cx="4581781" cy="1431806"/>
      </dsp:txXfrm>
    </dsp:sp>
    <dsp:sp modelId="{24307F67-9684-48DC-9A7A-2985599E82F1}">
      <dsp:nvSpPr>
        <dsp:cNvPr id="0" name=""/>
        <dsp:cNvSpPr/>
      </dsp:nvSpPr>
      <dsp:spPr>
        <a:xfrm>
          <a:off x="3321" y="866230"/>
          <a:ext cx="1002264" cy="15033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412085-8294-48F4-84F4-0B67BB73656E}">
      <dsp:nvSpPr>
        <dsp:cNvPr id="0" name=""/>
        <dsp:cNvSpPr/>
      </dsp:nvSpPr>
      <dsp:spPr>
        <a:xfrm>
          <a:off x="5218775" y="1073047"/>
          <a:ext cx="4581781" cy="1431806"/>
        </a:xfrm>
        <a:prstGeom prst="rect">
          <a:avLst/>
        </a:prstGeom>
        <a:solidFill>
          <a:schemeClr val="bg1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981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lt-LT" sz="1600" b="1" kern="1200" dirty="0">
            <a:solidFill>
              <a:schemeClr val="tx1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t-LT" sz="1600" b="1" kern="1200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Valdytojui nebereikės kreiptis į kelias skirtingas institucijas dėl to paties objekto.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lt-LT" sz="1600" kern="1200" dirty="0"/>
        </a:p>
      </dsp:txBody>
      <dsp:txXfrm>
        <a:off x="5218775" y="1073047"/>
        <a:ext cx="4581781" cy="1431806"/>
      </dsp:txXfrm>
    </dsp:sp>
    <dsp:sp modelId="{EFAC1068-EC84-42AB-ADFF-A6F2458A0E0D}">
      <dsp:nvSpPr>
        <dsp:cNvPr id="0" name=""/>
        <dsp:cNvSpPr/>
      </dsp:nvSpPr>
      <dsp:spPr>
        <a:xfrm>
          <a:off x="5027867" y="866230"/>
          <a:ext cx="1002264" cy="15033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58DD95-A410-4054-8421-E9C4BA354F29}">
      <dsp:nvSpPr>
        <dsp:cNvPr id="0" name=""/>
        <dsp:cNvSpPr/>
      </dsp:nvSpPr>
      <dsp:spPr>
        <a:xfrm>
          <a:off x="2706502" y="2875532"/>
          <a:ext cx="4581781" cy="1431806"/>
        </a:xfrm>
        <a:prstGeom prst="rect">
          <a:avLst/>
        </a:prstGeom>
        <a:solidFill>
          <a:schemeClr val="bg1"/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981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b="1" kern="1200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Paslaugos suteikiamos greičiau ir patogiau</a:t>
          </a:r>
          <a:r>
            <a:rPr lang="lt-LT" sz="1600" kern="1200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. Visi vieno objekto sutvarkymui reikalingi sprendiniai pateikiami viename projekte per vieną informacinę sistemą „</a:t>
          </a:r>
          <a:r>
            <a:rPr lang="lt-LT" sz="1600" kern="1200" dirty="0" err="1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Infostatyba</a:t>
          </a:r>
          <a:r>
            <a:rPr lang="lt-LT" sz="1600" kern="1200" dirty="0">
              <a:solidFill>
                <a:schemeClr val="tx1"/>
              </a:solidFill>
              <a:latin typeface="Arial Nova" panose="020B0504020202020204" pitchFamily="34" charset="0"/>
              <a:cs typeface="Helvetica" panose="020B0604020202020204" pitchFamily="34" charset="0"/>
            </a:rPr>
            <a:t>“. </a:t>
          </a:r>
          <a:endParaRPr lang="lt-LT" sz="1600" kern="1200" dirty="0">
            <a:solidFill>
              <a:schemeClr val="tx1"/>
            </a:solidFill>
            <a:latin typeface="Arial Nova" panose="020B0504020202020204" pitchFamily="34" charset="0"/>
          </a:endParaRPr>
        </a:p>
      </dsp:txBody>
      <dsp:txXfrm>
        <a:off x="2706502" y="2875532"/>
        <a:ext cx="4581781" cy="1431806"/>
      </dsp:txXfrm>
    </dsp:sp>
    <dsp:sp modelId="{59F9E308-07C3-495F-B7D6-70941C96B845}">
      <dsp:nvSpPr>
        <dsp:cNvPr id="0" name=""/>
        <dsp:cNvSpPr/>
      </dsp:nvSpPr>
      <dsp:spPr>
        <a:xfrm>
          <a:off x="2515594" y="2668716"/>
          <a:ext cx="1002264" cy="15033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8720E-2EBA-44D1-9470-DB987EE641BE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4342C-75EC-4832-8D4A-7AED476DA94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0388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CBD58-5CC4-4FA2-A25B-9B9FAF765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F710C9-7B0D-BB18-789A-87CCB40624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104364-ACDD-22C5-A171-29B933A334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62FBD-588F-5032-24A0-F0025DC327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2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66827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12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09480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302DC-2E8E-CDE1-E706-4CD9C63C7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2A5965-625E-402F-86C8-B0DA256A8F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0477B6-6EA4-8D33-FCD5-C9312D841B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066E3-DD98-ED6A-054A-69318862B1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13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09994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4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21425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22925-425D-2098-F465-676EF2EB9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4C644F-0C55-FC24-ECFC-D3B225340D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8981D0-4012-91FC-2AB8-D408914E99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07009-F083-44ED-6C22-7C1BBF73DB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5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07654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6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155768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7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844117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84E6F-C26B-90C0-B1E6-6D0148FD5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8E4DE4-BDB2-ABB3-998B-637AF1D9B6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1F2172-4CDE-B946-AC2B-38F98A479F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62DF8C-D32B-49C3-92C9-09B3764B8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8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45974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9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66847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10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00457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13EEE-E581-4A2A-AEDF-4C60D79EB2A2}" type="slidenum">
              <a:rPr lang="lt-LT" smtClean="0"/>
              <a:t>11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73787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1FC60-646D-4B09-A08A-392391E85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952DCD-FE28-40CE-8711-3C5C0CD4D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9C541-DD0E-4887-BBC0-97ED4586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84915-0A43-4F32-8F94-9ECFF5425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D0FAE-A193-4A9D-957F-3F89B6058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24172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A0673-956F-49B9-8B03-4D9F16AF5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117AE1-7BC5-49F4-9E44-3F1DD9C3FD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4515F-4C6B-4B64-82C8-10E084E3C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45794-05FC-47EB-81AD-C918955CA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E7EF6-71A6-4B62-91C8-8B4D8EFA2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82767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CE07C1-3884-4140-9C59-522007B28D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B09EE-C301-4751-9080-F65655846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BE869-25B7-4B9A-9D31-70B3B4289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CB605-CBB6-473E-9454-DE271B411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FDD93-578C-4607-8AF2-A34E97952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85146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irmoji skaidrė">
    <p:bg>
      <p:bgPr>
        <a:solidFill>
          <a:srgbClr val="FF55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B0AC6DF1-1653-40EA-99A5-EF472CC3FB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600075"/>
            <a:ext cx="2930525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070" y="2916621"/>
            <a:ext cx="5838495" cy="732714"/>
          </a:xfrm>
        </p:spPr>
        <p:txBody>
          <a:bodyPr anchor="b">
            <a:normAutofit/>
          </a:bodyPr>
          <a:lstStyle>
            <a:lvl1pPr algn="l">
              <a:defRPr sz="3600" b="1" i="0">
                <a:solidFill>
                  <a:schemeClr val="bg1"/>
                </a:solidFill>
                <a:latin typeface="Oswald" pitchFamily="2" charset="77"/>
                <a:ea typeface="Oswald" pitchFamily="2" charset="77"/>
                <a:cs typeface="Oswa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8070" y="3746050"/>
            <a:ext cx="5838495" cy="315996"/>
          </a:xfrm>
        </p:spPr>
        <p:txBody>
          <a:bodyPr>
            <a:normAutofit/>
          </a:bodyPr>
          <a:lstStyle>
            <a:lvl1pPr marL="0" indent="0" algn="l">
              <a:buNone/>
              <a:defRPr sz="1600" b="0" i="0" baseline="0">
                <a:solidFill>
                  <a:schemeClr val="bg1"/>
                </a:solidFill>
                <a:latin typeface="Oswald" pitchFamily="2" charset="77"/>
                <a:ea typeface="Oswald" pitchFamily="2" charset="77"/>
                <a:cs typeface="Oswa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78643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rindinis +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8FE71ED-AA0E-4724-89EA-EB83E2A58301}"/>
              </a:ext>
            </a:extLst>
          </p:cNvPr>
          <p:cNvSpPr/>
          <p:nvPr userDrawn="1"/>
        </p:nvSpPr>
        <p:spPr>
          <a:xfrm>
            <a:off x="0" y="0"/>
            <a:ext cx="12192000" cy="1257300"/>
          </a:xfrm>
          <a:prstGeom prst="rect">
            <a:avLst/>
          </a:prstGeom>
          <a:solidFill>
            <a:srgbClr val="FF5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x-none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5DF3BB0C-6C68-4CEB-B74A-6C2FC396E0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341313"/>
            <a:ext cx="1655762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064471" y="3289047"/>
            <a:ext cx="7673418" cy="773906"/>
          </a:xfrm>
        </p:spPr>
        <p:txBody>
          <a:bodyPr>
            <a:noAutofit/>
          </a:bodyPr>
          <a:lstStyle>
            <a:lvl1pPr marL="0" indent="0" algn="ctr">
              <a:buNone/>
              <a:defRPr sz="4400" b="1" i="0" baseline="0">
                <a:solidFill>
                  <a:srgbClr val="FF5546"/>
                </a:solidFill>
                <a:latin typeface="Oswald" pitchFamily="2" charset="77"/>
                <a:ea typeface="Oswald" pitchFamily="2" charset="77"/>
                <a:cs typeface="Oswald" pitchFamily="2" charset="77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9630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as + nuotrau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9C36E6D-5D00-4DCD-B03F-F75876D07BDD}"/>
              </a:ext>
            </a:extLst>
          </p:cNvPr>
          <p:cNvSpPr/>
          <p:nvPr userDrawn="1"/>
        </p:nvSpPr>
        <p:spPr>
          <a:xfrm>
            <a:off x="0" y="0"/>
            <a:ext cx="12192000" cy="1257300"/>
          </a:xfrm>
          <a:prstGeom prst="rect">
            <a:avLst/>
          </a:prstGeom>
          <a:solidFill>
            <a:srgbClr val="FF5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x-none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C6987D0B-E89E-4A77-A4CE-A609D70BCF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341313"/>
            <a:ext cx="1655762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1135117" y="1836016"/>
            <a:ext cx="5139941" cy="473243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 baseline="0">
                <a:solidFill>
                  <a:srgbClr val="FF5546"/>
                </a:solidFill>
                <a:latin typeface="Oswald" pitchFamily="2" charset="77"/>
                <a:ea typeface="Oswald" pitchFamily="2" charset="77"/>
                <a:cs typeface="Oswald" pitchFamily="2" charset="77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135117" y="2568637"/>
            <a:ext cx="5140325" cy="3611449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800" b="0" i="0" u="none" strike="noStrike" smtClean="0">
                <a:effectLst/>
                <a:latin typeface="Oxygen Light" charset="0"/>
                <a:ea typeface="Oxygen Light" charset="0"/>
                <a:cs typeface="Oxygen Light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669142" y="1836016"/>
            <a:ext cx="4476750" cy="4344122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60802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k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27F1EF6-01F1-4FD4-9EC2-287C8F3A4C44}"/>
              </a:ext>
            </a:extLst>
          </p:cNvPr>
          <p:cNvSpPr/>
          <p:nvPr userDrawn="1"/>
        </p:nvSpPr>
        <p:spPr>
          <a:xfrm>
            <a:off x="0" y="0"/>
            <a:ext cx="12192000" cy="1257300"/>
          </a:xfrm>
          <a:prstGeom prst="rect">
            <a:avLst/>
          </a:prstGeom>
          <a:solidFill>
            <a:srgbClr val="FF5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x-none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76D8750A-AAC1-4042-A352-8FCF472A515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341313"/>
            <a:ext cx="1655762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057275" y="2103211"/>
            <a:ext cx="9520918" cy="2925989"/>
          </a:xfr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2000" b="0" i="0" u="none" strike="noStrike" smtClean="0">
                <a:effectLst/>
                <a:latin typeface="Oswald" pitchFamily="2" charset="77"/>
                <a:ea typeface="Oswald" pitchFamily="2" charset="77"/>
                <a:cs typeface="Oswald" pitchFamily="2" charset="77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814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k tekstas">
    <p:bg>
      <p:bgPr>
        <a:solidFill>
          <a:srgbClr val="FF55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B2342667-2465-4364-A30A-7010F3084C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341313"/>
            <a:ext cx="1655762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DB75040D-AFFA-4CD5-B04F-6356446210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9500" y="341313"/>
            <a:ext cx="3228975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2381839" y="2969443"/>
            <a:ext cx="7428322" cy="1480008"/>
          </a:xfrm>
        </p:spPr>
        <p:txBody>
          <a:bodyPr>
            <a:noAutofit/>
          </a:bodyPr>
          <a:lstStyle>
            <a:lvl1pPr marL="0" marR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 baseline="0">
                <a:solidFill>
                  <a:schemeClr val="bg1"/>
                </a:solidFill>
                <a:latin typeface="Oswald" pitchFamily="2" charset="77"/>
                <a:ea typeface="Oswald" pitchFamily="2" charset="77"/>
                <a:cs typeface="Oswa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5681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otrauk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BC7EE86-6FE1-403D-8748-1CCBD251D127}"/>
              </a:ext>
            </a:extLst>
          </p:cNvPr>
          <p:cNvSpPr/>
          <p:nvPr userDrawn="1"/>
        </p:nvSpPr>
        <p:spPr>
          <a:xfrm>
            <a:off x="0" y="0"/>
            <a:ext cx="12192000" cy="1257300"/>
          </a:xfrm>
          <a:prstGeom prst="rect">
            <a:avLst/>
          </a:prstGeom>
          <a:solidFill>
            <a:srgbClr val="FF5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x-none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2C61CA6E-52DF-4551-8A6E-57DCE101DD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341313"/>
            <a:ext cx="1655762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127125" y="1808163"/>
            <a:ext cx="3086100" cy="4522787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4343854" y="1808163"/>
            <a:ext cx="3086100" cy="4522787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7560582" y="1808163"/>
            <a:ext cx="3086100" cy="4522787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850111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A45E93-9C28-47B7-9657-FD5E3140ACD1}"/>
              </a:ext>
            </a:extLst>
          </p:cNvPr>
          <p:cNvSpPr/>
          <p:nvPr userDrawn="1"/>
        </p:nvSpPr>
        <p:spPr>
          <a:xfrm>
            <a:off x="0" y="0"/>
            <a:ext cx="12192000" cy="1257300"/>
          </a:xfrm>
          <a:prstGeom prst="rect">
            <a:avLst/>
          </a:prstGeom>
          <a:solidFill>
            <a:srgbClr val="FF55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x-none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229D2A44-9BFE-4D0C-A442-5B0842D23F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341313"/>
            <a:ext cx="1655762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hart Placeholder 6"/>
          <p:cNvSpPr>
            <a:spLocks noGrp="1"/>
          </p:cNvSpPr>
          <p:nvPr>
            <p:ph type="chart" sz="quarter" idx="10"/>
          </p:nvPr>
        </p:nvSpPr>
        <p:spPr>
          <a:xfrm>
            <a:off x="6494010" y="1824977"/>
            <a:ext cx="4678816" cy="4305011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3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1145041" y="1808163"/>
            <a:ext cx="4836659" cy="430222"/>
          </a:xfrm>
        </p:spPr>
        <p:txBody>
          <a:bodyPr>
            <a:normAutofit/>
          </a:bodyPr>
          <a:lstStyle>
            <a:lvl1pPr marL="0" indent="0" algn="l">
              <a:buNone/>
              <a:defRPr sz="2800" b="1" i="0" baseline="0">
                <a:solidFill>
                  <a:srgbClr val="FF5546"/>
                </a:solidFill>
                <a:latin typeface="Oswald" pitchFamily="2" charset="77"/>
                <a:ea typeface="Oswald" pitchFamily="2" charset="77"/>
                <a:cs typeface="Oswald" pitchFamily="2" charset="77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145041" y="2315170"/>
            <a:ext cx="4835455" cy="343477"/>
          </a:xfrm>
        </p:spPr>
        <p:txBody>
          <a:bodyPr>
            <a:normAutofit/>
          </a:bodyPr>
          <a:lstStyle>
            <a:lvl1pPr marL="0" indent="0" algn="l">
              <a:buNone/>
              <a:defRPr sz="2000" b="0" i="0" baseline="0">
                <a:latin typeface="Oxygen Light" charset="0"/>
                <a:ea typeface="Oxygen Light" charset="0"/>
                <a:cs typeface="Oxygen Light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4703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inė skaidrė">
    <p:bg>
      <p:bgPr>
        <a:solidFill>
          <a:srgbClr val="FF55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DA0E3C0A-9AFF-4F19-BE02-391DB38045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188" y="1704975"/>
            <a:ext cx="2930525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>
            <a:extLst>
              <a:ext uri="{FF2B5EF4-FFF2-40B4-BE49-F238E27FC236}">
                <a16:creationId xmlns:a16="http://schemas.microsoft.com/office/drawing/2014/main" id="{6CFE0D9B-EE28-404B-AE09-71B8EBE49F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4462463"/>
            <a:ext cx="1690687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F83F09E9-EA86-42A8-A429-E1941E0A580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2400" y="1830388"/>
            <a:ext cx="2060575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381375" y="3924299"/>
            <a:ext cx="5772149" cy="613581"/>
          </a:xfrm>
        </p:spPr>
        <p:txBody>
          <a:bodyPr anchor="b">
            <a:normAutofit/>
          </a:bodyPr>
          <a:lstStyle>
            <a:lvl1pPr algn="ctr">
              <a:defRPr sz="2800" b="1" i="0">
                <a:solidFill>
                  <a:schemeClr val="bg1"/>
                </a:solidFill>
                <a:latin typeface="Oswald" pitchFamily="2" charset="77"/>
                <a:ea typeface="Oswald" pitchFamily="2" charset="77"/>
                <a:cs typeface="Oswa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8668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6C22C-55BB-4727-B0BB-20F5AC3DC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F8946-1AA5-459D-A706-012F48748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0B7AE-745F-4BC9-BBD8-8FB2F4D7B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DC6B1-1701-4E89-9EBE-D19AB4F55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CD213-4A2C-4BBB-9B79-278EE7DA0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7485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C5046-39BB-4C38-BC4F-6C897E9CC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0AC52-C442-450F-AC1B-F10665A2B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3DEB0-99A4-4BBB-A09D-E2484FF1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0C7C8-C996-4C37-864C-F937DA3DF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F5406-0D7E-4D2B-A9E8-36E3F9B61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2924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4DADC-ABA4-4D64-BA1C-697DA3708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F3FC2-DCFB-4602-8E0F-F9C68B33F7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B57DC9-8FA0-462E-AF85-7E5400131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33F86-C618-4CEA-8252-41D2FF6C1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25E72-1DAF-4CAC-9354-412EA9F65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8EF5F-2D2D-4B4E-B894-73C91474B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5168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51ED4-CFA7-44E1-A147-98134C0D0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522F13-0BCD-4DA0-B30F-A5DE27E1F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81ABB2-0271-45D6-BC6B-22CD797B27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059189-2DDB-4963-961F-6391730AB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000977-4C65-4A38-86E5-19495A2F51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81156-EA3C-4E01-BAF9-CBF771BB5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F82FDF-D4BC-4F72-8598-40104437F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52EFD0-F536-442E-AACE-D5F43D251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43601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CE1F-5106-4ED1-A811-AA084DDA5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1A1AF6-5DBA-4602-AF30-85A09D227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F2957A-8EDF-4D2E-91EA-01210060F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CDCCB5-3091-4683-8B81-AA13B2DAB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191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356868-4982-460B-A9FA-F54DC2BA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61DF30-3815-46FF-91BB-DA6DFA0A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0CB814-E50D-48F6-8992-35637C4B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7518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2DD8B-DF56-48CF-8127-FDC66FC1E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6CD37-B7AC-4E83-A639-7DC920F9D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56E8C-A2F4-4736-85AC-B9CEB7693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6D2C6-06FD-42A9-962F-83C31FD22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87B8C-C11F-402E-8CD6-6450E3A6C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5C3BC-1E69-483A-A88D-6EEAA7D7B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6766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9E845-154A-4A42-BE17-E9595ED8C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FB040A-DEB8-44AE-A2E3-CBDC1D585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66BCF-9815-47E4-840B-86CD9E397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D3AFA3-5A56-471A-867B-C4560257F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77C40-B4B2-4208-9E34-ED5FE02AE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21B80-276D-4F58-9F15-4442DBE3D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6576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4510B8-7FDA-4A42-8FB0-EF589F101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94F0E-A643-47E4-A571-2008AE532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EC1B0-F5D4-45DA-A863-20F793ED4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FD45B-565E-4176-8E65-AD79796C6A98}" type="datetimeFigureOut">
              <a:rPr lang="lt-LT" smtClean="0"/>
              <a:t>2026-02-11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440C0-E618-451A-9B2F-55661E6748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F417C-2BFB-496D-A3F5-D12FBF282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9277C-4AE4-4209-9FAA-62F7E665648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5372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9F24E0E-9285-4EA8-8742-6D8339C934C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958A69D-9AA1-416E-B13D-633C94B727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text styles</a:t>
            </a:r>
          </a:p>
          <a:p>
            <a:pPr lvl="1"/>
            <a:r>
              <a:rPr lang="en-US" altLang="lt-LT"/>
              <a:t>Second level</a:t>
            </a:r>
          </a:p>
          <a:p>
            <a:pPr lvl="2"/>
            <a:r>
              <a:rPr lang="en-US" altLang="lt-LT"/>
              <a:t>Third level</a:t>
            </a:r>
          </a:p>
          <a:p>
            <a:pPr lvl="3"/>
            <a:r>
              <a:rPr lang="en-US" altLang="lt-LT"/>
              <a:t>Fourth level</a:t>
            </a:r>
          </a:p>
          <a:p>
            <a:pPr lvl="4"/>
            <a:r>
              <a:rPr lang="en-US" altLang="lt-LT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56C3-E259-4FB1-9507-3F360AEBB5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B97965-889C-4ADA-93C3-01C4F5D9A95F}" type="datetimeFigureOut">
              <a:rPr lang="en-US"/>
              <a:pPr>
                <a:defRPr/>
              </a:pPr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16979-0BEA-4B0E-9141-FBBE6A2FE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865C5-6F29-4381-8C83-C85BCC9B67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4C2E4F5-85E7-4018-88E0-E900BEF95461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207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11.svg"/><Relationship Id="rId9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4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4572D0E-B67D-4B41-8568-30BEC33FDC5E}"/>
              </a:ext>
            </a:extLst>
          </p:cNvPr>
          <p:cNvSpPr/>
          <p:nvPr/>
        </p:nvSpPr>
        <p:spPr>
          <a:xfrm rot="18900000">
            <a:off x="10323909" y="8883"/>
            <a:ext cx="1087539" cy="284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00E81E-8DDF-DD48-82A4-4AF04AA0F020}"/>
              </a:ext>
            </a:extLst>
          </p:cNvPr>
          <p:cNvSpPr/>
          <p:nvPr/>
        </p:nvSpPr>
        <p:spPr>
          <a:xfrm>
            <a:off x="1162930" y="1779563"/>
            <a:ext cx="77397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3600" b="1" dirty="0"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Nekilnojamojo kultūros paveldo apsaugos įstatymo nauja redakcija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A25F73-0F6D-B34E-B9F7-B1202AA1BB64}"/>
              </a:ext>
            </a:extLst>
          </p:cNvPr>
          <p:cNvSpPr/>
          <p:nvPr/>
        </p:nvSpPr>
        <p:spPr>
          <a:xfrm>
            <a:off x="1162930" y="5078437"/>
            <a:ext cx="1718815" cy="84890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F3D228-18A3-9347-99B6-CD526306870B}"/>
              </a:ext>
            </a:extLst>
          </p:cNvPr>
          <p:cNvSpPr/>
          <p:nvPr/>
        </p:nvSpPr>
        <p:spPr>
          <a:xfrm>
            <a:off x="1388013" y="5300194"/>
            <a:ext cx="7739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400" b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2026 m. </a:t>
            </a:r>
            <a:endParaRPr lang="en-LT" sz="2400" dirty="0">
              <a:solidFill>
                <a:schemeClr val="bg1"/>
              </a:solidFill>
            </a:endParaRPr>
          </a:p>
        </p:txBody>
      </p:sp>
      <p:pic>
        <p:nvPicPr>
          <p:cNvPr id="13" name="Picture 6">
            <a:extLst>
              <a:ext uri="{FF2B5EF4-FFF2-40B4-BE49-F238E27FC236}">
                <a16:creationId xmlns:a16="http://schemas.microsoft.com/office/drawing/2014/main" id="{C40ED538-4916-8649-9D70-F9627707E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7713" y="5071605"/>
            <a:ext cx="2100663" cy="855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5417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460C78-7250-5447-9E66-4B90EC658DD5}"/>
              </a:ext>
            </a:extLst>
          </p:cNvPr>
          <p:cNvSpPr/>
          <p:nvPr/>
        </p:nvSpPr>
        <p:spPr>
          <a:xfrm>
            <a:off x="0" y="0"/>
            <a:ext cx="12094590" cy="12066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Vieno langelio principas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9A2188-23AD-7347-9E6E-3FBD3C5C3498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D8E482B-3CDC-C2B6-83D9-D8DE3F5E5D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5760774"/>
              </p:ext>
            </p:extLst>
          </p:nvPr>
        </p:nvGraphicFramePr>
        <p:xfrm>
          <a:off x="1145356" y="1094868"/>
          <a:ext cx="9803878" cy="5173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3195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460C78-7250-5447-9E66-4B90EC658DD5}"/>
              </a:ext>
            </a:extLst>
          </p:cNvPr>
          <p:cNvSpPr/>
          <p:nvPr/>
        </p:nvSpPr>
        <p:spPr>
          <a:xfrm>
            <a:off x="0" y="1"/>
            <a:ext cx="11387579" cy="16797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Visuomenės įtraukimas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9A2188-23AD-7347-9E6E-3FBD3C5C3498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875F1C-2A0D-D9A9-5CDB-7FD2CA983F3E}"/>
              </a:ext>
            </a:extLst>
          </p:cNvPr>
          <p:cNvSpPr txBox="1"/>
          <p:nvPr/>
        </p:nvSpPr>
        <p:spPr>
          <a:xfrm>
            <a:off x="283183" y="1901101"/>
            <a:ext cx="6298091" cy="410881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lt-LT" b="1" dirty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t-LT" sz="2000" b="1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Visuomenei</a:t>
            </a:r>
            <a:r>
              <a:rPr lang="lt-LT" sz="2000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bus sudarytos didesnės galimybės </a:t>
            </a:r>
            <a:r>
              <a:rPr lang="lt-LT" sz="2000" b="1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dalyvauti nekilnojamojo kultūros paveldo apsaugos procesuose</a:t>
            </a:r>
            <a:r>
              <a:rPr lang="lt-LT" sz="2000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: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kern="5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didesnis įtraukimas į apskaitos procesus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visa informacija apie parengtus projektus ir išduotus leidimus bus vieša, taps privaloma viešinti projektinius pasiūlymus, keičiant objekto išvaizdą*.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t-LT" sz="1600" kern="50" dirty="0">
                <a:latin typeface="Helvetica" panose="020B0604020202020204" pitchFamily="34" charset="0"/>
                <a:cs typeface="Helvetica" panose="020B0604020202020204" pitchFamily="34" charset="0"/>
              </a:rPr>
              <a:t>*kai sukuriamos naujos, iki tol nebuvusios nekilnojamosios kultūros vertybės dalys ar elementai arba kai atstatomos nekilnojamosios kultūros vertybės prarastos dalys ar elementai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086488-58C6-1B3D-71B8-ACA8FE57A1B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73779" y="3993546"/>
            <a:ext cx="5092686" cy="2176363"/>
          </a:xfrm>
          <a:prstGeom prst="rect">
            <a:avLst/>
          </a:prstGeom>
        </p:spPr>
      </p:pic>
      <p:pic>
        <p:nvPicPr>
          <p:cNvPr id="7" name="Picture 6" descr="A picture containing building, sky, outdoor, house&#10;&#10;Description automatically generated">
            <a:extLst>
              <a:ext uri="{FF2B5EF4-FFF2-40B4-BE49-F238E27FC236}">
                <a16:creationId xmlns:a16="http://schemas.microsoft.com/office/drawing/2014/main" id="{AE09A418-6D42-B741-2E9F-E2932D8ED7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3779" y="1541576"/>
            <a:ext cx="5092686" cy="239356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FD028A3-8BE9-824B-EE3D-02FCFB2151B1}"/>
              </a:ext>
            </a:extLst>
          </p:cNvPr>
          <p:cNvSpPr txBox="1"/>
          <p:nvPr/>
        </p:nvSpPr>
        <p:spPr>
          <a:xfrm>
            <a:off x="6773779" y="6228317"/>
            <a:ext cx="491677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000" i="0" dirty="0" err="1">
                <a:solidFill>
                  <a:srgbClr val="333333"/>
                </a:solidFill>
                <a:effectLst/>
                <a:latin typeface="Arial Nova" panose="020B0504020202020204" pitchFamily="34" charset="0"/>
              </a:rPr>
              <a:t>Pienocentro</a:t>
            </a:r>
            <a:r>
              <a:rPr lang="lt-LT" sz="1000" i="0" dirty="0">
                <a:solidFill>
                  <a:srgbClr val="333333"/>
                </a:solidFill>
                <a:effectLst/>
                <a:latin typeface="Arial Nova" panose="020B0504020202020204" pitchFamily="34" charset="0"/>
              </a:rPr>
              <a:t> centrinės pieninės pastatų komplekso administracinis pastatas </a:t>
            </a:r>
          </a:p>
          <a:p>
            <a:r>
              <a:rPr lang="lt-LT" sz="1000" i="0" dirty="0">
                <a:solidFill>
                  <a:srgbClr val="333333"/>
                </a:solidFill>
                <a:effectLst/>
                <a:latin typeface="Arial Nova" panose="020B0504020202020204" pitchFamily="34" charset="0"/>
              </a:rPr>
              <a:t>(kodas 29490)</a:t>
            </a:r>
            <a:r>
              <a:rPr lang="lt-LT" sz="1000" dirty="0">
                <a:solidFill>
                  <a:srgbClr val="333333"/>
                </a:solidFill>
                <a:latin typeface="Arial Nova" panose="020B0504020202020204" pitchFamily="34" charset="0"/>
              </a:rPr>
              <a:t>,</a:t>
            </a:r>
            <a:r>
              <a:rPr lang="lt-LT" sz="1000" i="0" dirty="0">
                <a:solidFill>
                  <a:srgbClr val="333333"/>
                </a:solidFill>
                <a:effectLst/>
                <a:latin typeface="Arial Nova" panose="020B0504020202020204" pitchFamily="34" charset="0"/>
              </a:rPr>
              <a:t> Valstybės saugomas. Prieš ir po tvarkybos/ pritaikymo darbų</a:t>
            </a:r>
            <a:endParaRPr lang="lt-LT" sz="10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960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460C78-7250-5447-9E66-4B90EC658DD5}"/>
              </a:ext>
            </a:extLst>
          </p:cNvPr>
          <p:cNvSpPr/>
          <p:nvPr/>
        </p:nvSpPr>
        <p:spPr>
          <a:xfrm>
            <a:off x="0" y="-38507"/>
            <a:ext cx="12424528" cy="1319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UNESCO vertybių apsauga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9A2188-23AD-7347-9E6E-3FBD3C5C3498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875F1C-2A0D-D9A9-5CDB-7FD2CA983F3E}"/>
              </a:ext>
            </a:extLst>
          </p:cNvPr>
          <p:cNvSpPr txBox="1"/>
          <p:nvPr/>
        </p:nvSpPr>
        <p:spPr>
          <a:xfrm>
            <a:off x="663340" y="1382286"/>
            <a:ext cx="6856399" cy="470898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t-LT" sz="2000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Įstatymo projektas papildytas nauju straipsniu, skirtu </a:t>
            </a:r>
            <a:r>
              <a:rPr lang="lt-LT" sz="2000" b="1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UNESCO Pasaulio paveldo sąraše esančių vertybių apsaugai: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išskirtos įvairaus lygmens institucijų atsakomybės ir funkcijos saugant Pasaulio paveldo vertybes;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įtvirtintos papildomos priemonės, pavyzdžiui, poveikio paveldui vertinimo procedūros privalomumas, valdymo planų privalomumas; 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kern="50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sąvokos:</a:t>
            </a:r>
            <a:r>
              <a:rPr lang="lt-LT" sz="2000" kern="50" dirty="0">
                <a:latin typeface="Helvetica" panose="020B0604020202020204" pitchFamily="34" charset="0"/>
                <a:cs typeface="Helvetica" panose="020B0604020202020204" pitchFamily="34" charset="0"/>
              </a:rPr>
              <a:t> „išskirtinė visuotinė vertė“, „Pasaulio paveldo vertybė“, „valdymo planas“, „vietos valdytojas“, „poveikio paveldui vertinimas“, </a:t>
            </a:r>
            <a:r>
              <a:rPr lang="lt-LT" sz="2000" b="1" kern="50" dirty="0">
                <a:latin typeface="Helvetica" panose="020B0604020202020204" pitchFamily="34" charset="0"/>
                <a:cs typeface="Helvetica" panose="020B0604020202020204" pitchFamily="34" charset="0"/>
              </a:rPr>
              <a:t>autentiškumas</a:t>
            </a:r>
            <a:r>
              <a:rPr lang="lt-LT" sz="2000" kern="50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lt-LT" sz="2000" b="1" kern="50" dirty="0">
                <a:latin typeface="Helvetica" panose="020B0604020202020204" pitchFamily="34" charset="0"/>
                <a:cs typeface="Helvetica" panose="020B0604020202020204" pitchFamily="34" charset="0"/>
              </a:rPr>
              <a:t>vientisumas.</a:t>
            </a:r>
            <a:endParaRPr lang="lt-LT" sz="2000" b="1" kern="5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t-LT" sz="2000" kern="50" dirty="0">
              <a:effectLst/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</p:txBody>
      </p:sp>
      <p:pic>
        <p:nvPicPr>
          <p:cNvPr id="8" name="Picture 2" descr="Image result for UNESCO World Heritage Convention Logo">
            <a:extLst>
              <a:ext uri="{FF2B5EF4-FFF2-40B4-BE49-F238E27FC236}">
                <a16:creationId xmlns:a16="http://schemas.microsoft.com/office/drawing/2014/main" id="{5458FE6B-C17E-2EF5-1175-CD6EBD8F4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0853" y="2248724"/>
            <a:ext cx="2802169" cy="286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410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82F4D-0E30-2450-7D1C-619761602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1079485-E1BC-6961-6271-D2B0607EB24A}"/>
              </a:ext>
            </a:extLst>
          </p:cNvPr>
          <p:cNvSpPr/>
          <p:nvPr/>
        </p:nvSpPr>
        <p:spPr>
          <a:xfrm>
            <a:off x="0" y="2"/>
            <a:ext cx="12000322" cy="14611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endParaRPr lang="lt-LT" sz="3200" b="1" dirty="0">
              <a:solidFill>
                <a:schemeClr val="tx1"/>
              </a:solidFill>
              <a:latin typeface="Oswald" pitchFamily="2" charset="77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Kiti svarbūs aspektai</a:t>
            </a:r>
          </a:p>
          <a:p>
            <a:pPr lvl="2"/>
            <a:endParaRPr lang="lt-LT" sz="3200" b="1" dirty="0">
              <a:solidFill>
                <a:srgbClr val="FF0000"/>
              </a:solidFill>
              <a:latin typeface="Oswald" pitchFamily="2" charset="77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1A70AF-C7EF-30B2-3B9F-EF5DBB51D009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E0AE36-963F-9BC6-39C7-AA0BD9061310}"/>
              </a:ext>
            </a:extLst>
          </p:cNvPr>
          <p:cNvSpPr txBox="1"/>
          <p:nvPr/>
        </p:nvSpPr>
        <p:spPr>
          <a:xfrm>
            <a:off x="926432" y="1966486"/>
            <a:ext cx="1027496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>
                <a:latin typeface="Arial Nova" panose="020B0504020202020204" pitchFamily="34" charset="0"/>
              </a:rPr>
              <a:t>Sąvokų išgryninimas ir suderinimas.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>
                <a:latin typeface="Arial Nova" panose="020B0504020202020204" pitchFamily="34" charset="0"/>
              </a:rPr>
              <a:t>Statybos – tvarkybos procedūrų suderinimas pasikeitus Statybos įstatymui 2024 m. Suderinimas su kitų įstatymų aktualiomis redakcijomis.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>
                <a:latin typeface="Arial Nova" panose="020B0504020202020204" pitchFamily="34" charset="0"/>
              </a:rPr>
              <a:t>Atskirti ir aiškiau apibrėžti inventorizavimo ir apskaitos procesai.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>
                <a:latin typeface="Arial Nova" panose="020B0504020202020204" pitchFamily="34" charset="0"/>
              </a:rPr>
              <a:t>Įstatymo projekte sugrąžintos specialistų, dirbančių paveldo išsaugojimo srityje, kvalifikacinės kategorijos, nurodyti aiškūs kriterijai jų nustatymui, tokiu būdu užtikrinant skaidrumo ir nuoseklumo, teisėtų lūkesčių principą, skatinant specialistų kvalifikacijos kėlimą.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>
                <a:latin typeface="Arial Nova" panose="020B0504020202020204" pitchFamily="34" charset="0"/>
              </a:rPr>
              <a:t>Išdiferencijuojami reikalavimai skirtingą saugojimo statusą turinčioms kultūros paveldo vertybėms.</a:t>
            </a:r>
          </a:p>
        </p:txBody>
      </p:sp>
    </p:spTree>
    <p:extLst>
      <p:ext uri="{BB962C8B-B14F-4D97-AF65-F5344CB8AC3E}">
        <p14:creationId xmlns:p14="http://schemas.microsoft.com/office/powerpoint/2010/main" val="3298751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48E1C59-D542-4402-ABCC-DB264B65D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4513" y="2751835"/>
            <a:ext cx="9144000" cy="2387600"/>
          </a:xfrm>
        </p:spPr>
        <p:txBody>
          <a:bodyPr anchor="ctr"/>
          <a:lstStyle/>
          <a:p>
            <a:r>
              <a:rPr lang="lt-LT" sz="6000" b="1" dirty="0">
                <a:solidFill>
                  <a:schemeClr val="tx1"/>
                </a:solidFill>
                <a:ea typeface="Helvetica Neue" panose="02000503000000020004" pitchFamily="2" charset="0"/>
                <a:cs typeface="Helvetica Neue" panose="02000503000000020004" pitchFamily="2" charset="0"/>
              </a:rPr>
              <a:t>Dėkui</a:t>
            </a:r>
            <a:endParaRPr lang="lt-LT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A5DD9C-1CE4-4D31-9712-ABD6657553A6}"/>
              </a:ext>
            </a:extLst>
          </p:cNvPr>
          <p:cNvSpPr/>
          <p:nvPr/>
        </p:nvSpPr>
        <p:spPr>
          <a:xfrm rot="18900000">
            <a:off x="8424770" y="2556954"/>
            <a:ext cx="1087539" cy="284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A2119D-4E92-B346-9A8E-ED9C240C525A}"/>
              </a:ext>
            </a:extLst>
          </p:cNvPr>
          <p:cNvSpPr/>
          <p:nvPr/>
        </p:nvSpPr>
        <p:spPr>
          <a:xfrm rot="18900000">
            <a:off x="6539699" y="6538110"/>
            <a:ext cx="1087539" cy="284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1D2D72F-7A2F-E14A-BEC0-524BE98A709E}"/>
              </a:ext>
            </a:extLst>
          </p:cNvPr>
          <p:cNvSpPr/>
          <p:nvPr/>
        </p:nvSpPr>
        <p:spPr>
          <a:xfrm rot="2700000">
            <a:off x="7622911" y="4696476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8672A62-BE8D-7D44-81AB-1ED4D179AA9F}"/>
              </a:ext>
            </a:extLst>
          </p:cNvPr>
          <p:cNvSpPr/>
          <p:nvPr/>
        </p:nvSpPr>
        <p:spPr>
          <a:xfrm rot="2700000">
            <a:off x="9986283" y="4288513"/>
            <a:ext cx="1087539" cy="2842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A789C3-53DD-C641-8045-12531DFF8C5D}"/>
              </a:ext>
            </a:extLst>
          </p:cNvPr>
          <p:cNvSpPr/>
          <p:nvPr/>
        </p:nvSpPr>
        <p:spPr>
          <a:xfrm rot="18900000">
            <a:off x="6835121" y="-17434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802432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9F0B9-EA9F-5239-C8BA-32934EE48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E0CDF55-92D1-5895-C78A-E29E0E7B1453}"/>
              </a:ext>
            </a:extLst>
          </p:cNvPr>
          <p:cNvSpPr/>
          <p:nvPr/>
        </p:nvSpPr>
        <p:spPr>
          <a:xfrm>
            <a:off x="0" y="1"/>
            <a:ext cx="11733182" cy="11972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Problemos mastas ir priežastys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A79345-12F3-E17D-DBC4-968312AE6AF7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EF7402-B29C-F5AE-9241-109D5553E3E8}"/>
              </a:ext>
            </a:extLst>
          </p:cNvPr>
          <p:cNvSpPr txBox="1"/>
          <p:nvPr/>
        </p:nvSpPr>
        <p:spPr>
          <a:xfrm>
            <a:off x="878306" y="1690062"/>
            <a:ext cx="1015465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t-LT" sz="2000" b="1" i="0" u="none" strike="noStrike" baseline="0" dirty="0">
                <a:latin typeface="Arial Nova" panose="020B0504020202020204" pitchFamily="34" charset="0"/>
              </a:rPr>
              <a:t>Problema. Nagrinėtu pastarųjų trejų metų laikotarpiu (2020 m. pr. - 2022 m. </a:t>
            </a:r>
            <a:r>
              <a:rPr lang="lt-LT" sz="2000" b="1" i="0" u="none" strike="noStrike" baseline="0" dirty="0" err="1">
                <a:latin typeface="Arial Nova" panose="020B0504020202020204" pitchFamily="34" charset="0"/>
              </a:rPr>
              <a:t>pab</a:t>
            </a:r>
            <a:r>
              <a:rPr lang="lt-LT" sz="2000" b="1" i="0" u="none" strike="noStrike" baseline="0" dirty="0">
                <a:latin typeface="Arial Nova" panose="020B0504020202020204" pitchFamily="34" charset="0"/>
              </a:rPr>
              <a:t>.) vien tik Vilniaus ir Kauno miestuose užfiksuoti 82 atvejai kai nustatyti savavališki statybos darbai saugomoje kultūros paveldo vietovėje, </a:t>
            </a:r>
            <a:r>
              <a:rPr lang="lt-LT" sz="2000" b="0" i="0" u="none" strike="noStrike" baseline="0" dirty="0">
                <a:latin typeface="Arial Nova" panose="020B0504020202020204" pitchFamily="34" charset="0"/>
              </a:rPr>
              <a:t>iš jų - 23 atvejai kai nustatyti savavališki statybos darbai kultūros paveldo objektuose, daugiau nei pusė jų – regioninio ir nacionalinio reikšmingumo, </a:t>
            </a:r>
            <a:r>
              <a:rPr lang="nn-NO" sz="2000" b="0" i="0" u="none" strike="noStrike" baseline="0" dirty="0">
                <a:latin typeface="Arial Nova" panose="020B0504020202020204" pitchFamily="34" charset="0"/>
              </a:rPr>
              <a:t>turintys valstybės saugomo objekto ar Kultūros paminklo statusą.</a:t>
            </a:r>
            <a:endParaRPr lang="lt-LT" sz="2000" b="0" i="0" u="none" strike="noStrike" baseline="0" dirty="0">
              <a:latin typeface="Arial Nova" panose="020B0504020202020204" pitchFamily="34" charset="0"/>
            </a:endParaRPr>
          </a:p>
          <a:p>
            <a:pPr algn="just"/>
            <a:endParaRPr lang="lt-LT" sz="2000" dirty="0">
              <a:latin typeface="Arial Nova" panose="020B0504020202020204" pitchFamily="34" charset="0"/>
            </a:endParaRPr>
          </a:p>
          <a:p>
            <a:r>
              <a:rPr lang="lt-LT" sz="2000" b="1" i="0" u="none" strike="noStrike" baseline="0" dirty="0">
                <a:latin typeface="Arial Nova" panose="020B0504020202020204" pitchFamily="34" charset="0"/>
              </a:rPr>
              <a:t>1 priežastis. Nepakankamai nuoseklus ir veiksmingas teisinis reguliavimas.</a:t>
            </a:r>
          </a:p>
          <a:p>
            <a:endParaRPr lang="lt-LT" sz="2000" b="1" dirty="0">
              <a:latin typeface="Arial Nova" panose="020B0504020202020204" pitchFamily="34" charset="0"/>
            </a:endParaRPr>
          </a:p>
          <a:p>
            <a:r>
              <a:rPr lang="lt-LT" sz="2000" b="1" i="0" u="none" strike="noStrike" baseline="0" dirty="0">
                <a:latin typeface="Arial Nova" panose="020B0504020202020204" pitchFamily="34" charset="0"/>
              </a:rPr>
              <a:t>2 priežastis. Nepakankamai efektyvi nekilnojamųjų kultūros vertybių administravimo sistema.</a:t>
            </a:r>
            <a:endParaRPr lang="lt-LT" sz="2000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00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1A7CECD-A31A-FC0C-F8DA-6FA4EF5E2FC0}"/>
              </a:ext>
            </a:extLst>
          </p:cNvPr>
          <p:cNvSpPr txBox="1"/>
          <p:nvPr/>
        </p:nvSpPr>
        <p:spPr>
          <a:xfrm>
            <a:off x="691387" y="3679731"/>
            <a:ext cx="10267412" cy="224676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lt-LT" sz="2000" dirty="0">
                <a:latin typeface="Arial Nova" panose="020B0504020202020204" pitchFamily="34" charset="0"/>
                <a:cs typeface="Helvetica" panose="020B0604020202020204" pitchFamily="34" charset="0"/>
              </a:rPr>
              <a:t>2014–2020 m. ES fondų investicijų programos finansuoti 24 projektai, o CPVA pateiktais duomenimis, 15 paraiškų  pripažintos netinkamomis finansuoti, nes neturėjo statybą leidžiančio dokumento arba projekto.</a:t>
            </a:r>
          </a:p>
          <a:p>
            <a:endParaRPr lang="lt-LT" sz="2000" dirty="0">
              <a:latin typeface="Arial Nova" panose="020B0504020202020204" pitchFamily="34" charset="0"/>
              <a:cs typeface="Helvetica" panose="020B0604020202020204" pitchFamily="34" charset="0"/>
            </a:endParaRPr>
          </a:p>
          <a:p>
            <a:r>
              <a:rPr lang="lt-LT" sz="2000" dirty="0">
                <a:latin typeface="Arial Nova" panose="020B0504020202020204" pitchFamily="34" charset="0"/>
                <a:cs typeface="Helvetica" panose="020B0604020202020204" pitchFamily="34" charset="0"/>
              </a:rPr>
              <a:t>2021 – 2027 m. (pirmame etape) ES fondų investicijų programos finansuoti 11 projektai, o CPVA pateiktais duomenimis, 12 paraiškų  pripažintos netinkamomis finansuoti, nes neturėjo statybą leidžiančio dokumento arba projekto. </a:t>
            </a:r>
            <a:endParaRPr lang="lt-LT" sz="1600" dirty="0">
              <a:latin typeface="Arial Nova" panose="020B05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5C7210-FA82-68B8-F9B7-4341953A30D7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C2B834-48E7-5223-A9C8-114CF7301ADA}"/>
              </a:ext>
            </a:extLst>
          </p:cNvPr>
          <p:cNvSpPr/>
          <p:nvPr/>
        </p:nvSpPr>
        <p:spPr>
          <a:xfrm>
            <a:off x="0" y="1"/>
            <a:ext cx="11109627" cy="1432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Tvarkybos ir statybos darbų atskyrimo problema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4C15D3-79D5-B667-3E59-57AA3AF03102}"/>
              </a:ext>
            </a:extLst>
          </p:cNvPr>
          <p:cNvSpPr txBox="1"/>
          <p:nvPr/>
        </p:nvSpPr>
        <p:spPr>
          <a:xfrm>
            <a:off x="691387" y="1704026"/>
            <a:ext cx="1026741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t-LT" sz="2400" b="1" dirty="0">
                <a:latin typeface="Arial Nova" panose="020B0504020202020204" pitchFamily="34" charset="0"/>
                <a:cs typeface="Helvetica" panose="020B0604020202020204" pitchFamily="34" charset="0"/>
              </a:rPr>
              <a:t>V</a:t>
            </a:r>
            <a:r>
              <a:rPr lang="lt-LT" sz="2400" b="1" dirty="0">
                <a:solidFill>
                  <a:schemeClr val="tx1"/>
                </a:solidFill>
                <a:latin typeface="Arial Nova" panose="020B0504020202020204" pitchFamily="34" charset="0"/>
                <a:cs typeface="Helvetica" panose="020B0604020202020204" pitchFamily="34" charset="0"/>
              </a:rPr>
              <a:t>aldytojams, projektuotojams ir rangovams sunku suprasti, kokiems darbams koks leidimas reikalingas ir kuri institucija jį išduoda.</a:t>
            </a:r>
            <a:r>
              <a:rPr lang="lt-LT" sz="2400" b="1" dirty="0">
                <a:latin typeface="Arial Nova" panose="020B0504020202020204" pitchFamily="34" charset="0"/>
                <a:cs typeface="Helvetica" panose="020B0604020202020204" pitchFamily="34" charset="0"/>
              </a:rPr>
              <a:t> Dėl to d</a:t>
            </a:r>
            <a:r>
              <a:rPr lang="lt-LT" sz="2400" b="1" dirty="0">
                <a:solidFill>
                  <a:schemeClr val="tx1"/>
                </a:solidFill>
                <a:latin typeface="Arial Nova" panose="020B0504020202020204" pitchFamily="34" charset="0"/>
                <a:cs typeface="Helvetica" panose="020B0604020202020204" pitchFamily="34" charset="0"/>
              </a:rPr>
              <a:t>alis darbų tampa savavališki, o objektų sutvarkymui prarandamas finansavimas.</a:t>
            </a:r>
          </a:p>
        </p:txBody>
      </p:sp>
    </p:spTree>
    <p:extLst>
      <p:ext uri="{BB962C8B-B14F-4D97-AF65-F5344CB8AC3E}">
        <p14:creationId xmlns:p14="http://schemas.microsoft.com/office/powerpoint/2010/main" val="1936145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460C78-7250-5447-9E66-4B90EC658DD5}"/>
              </a:ext>
            </a:extLst>
          </p:cNvPr>
          <p:cNvSpPr/>
          <p:nvPr/>
        </p:nvSpPr>
        <p:spPr>
          <a:xfrm>
            <a:off x="0" y="0"/>
            <a:ext cx="12192000" cy="17533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Restauravimo ir remonto darbų palyginimas.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9A2188-23AD-7347-9E6E-3FBD3C5C3498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9B199D-0BDE-C221-6C7A-2C9FFCD997E1}"/>
              </a:ext>
            </a:extLst>
          </p:cNvPr>
          <p:cNvSpPr txBox="1"/>
          <p:nvPr/>
        </p:nvSpPr>
        <p:spPr>
          <a:xfrm>
            <a:off x="811714" y="2170897"/>
            <a:ext cx="9021967" cy="26776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lt-LT" sz="2400" dirty="0">
                <a:latin typeface="Arial Nova" panose="020B05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Trūksta aiškios atskirties tarp </a:t>
            </a:r>
            <a:r>
              <a:rPr lang="lt-LT" sz="2400" b="1" dirty="0">
                <a:latin typeface="Arial Nova" panose="020B05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remonto ir restauravimo darbų</a:t>
            </a:r>
            <a:r>
              <a:rPr lang="lt-LT" sz="2400" dirty="0">
                <a:latin typeface="Arial Nova" panose="020B05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, todėl projektuose analogiški darbai gali būti priskirti tiek restauracijai, tiek remontui (</a:t>
            </a:r>
            <a:r>
              <a:rPr lang="lt-LT" sz="2400" kern="50" dirty="0">
                <a:latin typeface="Arial Nova" panose="020B0504020202020204" pitchFamily="34" charset="0"/>
                <a:cs typeface="Helvetica" panose="020B0604020202020204" pitchFamily="34" charset="0"/>
              </a:rPr>
              <a:t>priklausomai</a:t>
            </a:r>
            <a:r>
              <a:rPr lang="lt-LT" sz="2400" dirty="0">
                <a:latin typeface="Arial Nova" panose="020B05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nuo projekto vadovo požiūrio ir pasirinkimo)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lt-LT" sz="2400" dirty="0">
              <a:latin typeface="Arial Nova" panose="020B05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lt-LT" sz="2400" dirty="0">
                <a:latin typeface="Arial Nova" panose="020B05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Šių </a:t>
            </a:r>
            <a:r>
              <a:rPr lang="lt-LT" sz="2400" b="1" dirty="0">
                <a:latin typeface="Arial Nova" panose="020B05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darbų įkainiai, priklausomai nuo rūšies, gali skirtis iki 2-3 kartų</a:t>
            </a:r>
            <a:r>
              <a:rPr lang="lt-LT" sz="2400" dirty="0">
                <a:latin typeface="Arial Nova" panose="020B05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FD1129-0AE7-8245-1AF1-CECDC75307D3}"/>
              </a:ext>
            </a:extLst>
          </p:cNvPr>
          <p:cNvSpPr/>
          <p:nvPr/>
        </p:nvSpPr>
        <p:spPr>
          <a:xfrm>
            <a:off x="9833681" y="226243"/>
            <a:ext cx="1899501" cy="1791093"/>
          </a:xfrm>
          <a:prstGeom prst="ellipse">
            <a:avLst/>
          </a:prstGeom>
          <a:solidFill>
            <a:srgbClr val="5D87E5"/>
          </a:solidFill>
          <a:ln>
            <a:solidFill>
              <a:srgbClr val="5D87E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Įkainiai skiriasi iki 2-3 kartų</a:t>
            </a:r>
            <a:r>
              <a:rPr lang="en-GB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!</a:t>
            </a:r>
            <a:endParaRPr lang="lt-LT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791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D6FF6-BBEB-80DA-7A13-EB83BC3BA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864B24B-B9FF-4F4E-F704-71624CDCC410}"/>
              </a:ext>
            </a:extLst>
          </p:cNvPr>
          <p:cNvSpPr/>
          <p:nvPr/>
        </p:nvSpPr>
        <p:spPr>
          <a:xfrm>
            <a:off x="0" y="1"/>
            <a:ext cx="11733182" cy="11972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Naujoji įstatymo redakcija. Tikslai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FF50CA-3328-6C73-D584-5573D933754A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7D20F3-7626-540F-74AE-A5EDA304192D}"/>
              </a:ext>
            </a:extLst>
          </p:cNvPr>
          <p:cNvSpPr txBox="1"/>
          <p:nvPr/>
        </p:nvSpPr>
        <p:spPr>
          <a:xfrm>
            <a:off x="779228" y="1428452"/>
            <a:ext cx="1049572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b="1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Sumažėjęs pažeidimų, tvarkant nekilnojamąsias kultūros vertybes, skaičius</a:t>
            </a:r>
            <a:r>
              <a:rPr lang="lt-LT" sz="18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lt-LT" sz="14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aiškesnės paveldo apsaugos nuostatos valdytojams, projektuotojams, rangovams, atsakingoms institucijoms;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lt-LT" sz="1400" dirty="0">
                <a:latin typeface="Arial Nova" panose="020B0504020202020204" pitchFamily="34" charset="0"/>
              </a:rPr>
              <a:t>išgryninti ir aiškiai atskirti tvarkybos ir statybos darbai;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lt-LT" sz="14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vieno langelio principas;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lt-LT" sz="14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daugiau skaidrumo ir aiškumo Valstybės ir ES finansuojamiems projektams.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lt-LT" sz="1600" dirty="0">
              <a:effectLst/>
              <a:latin typeface="Arial Nova" panose="020B05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>
                <a:solidFill>
                  <a:schemeClr val="tx1"/>
                </a:solidFill>
                <a:latin typeface="Arial Nova" panose="020B0504020202020204" pitchFamily="34" charset="0"/>
                <a:cs typeface="Helvetica" panose="020B0604020202020204" pitchFamily="34" charset="0"/>
              </a:rPr>
              <a:t>Užtikrinta</a:t>
            </a:r>
            <a:r>
              <a:rPr lang="lt-LT" b="1" dirty="0">
                <a:solidFill>
                  <a:schemeClr val="tx1"/>
                </a:solidFill>
                <a:latin typeface="Arial Nova" panose="020B0504020202020204" pitchFamily="34" charset="0"/>
                <a:cs typeface="Helvetica" panose="020B0604020202020204" pitchFamily="34" charset="0"/>
              </a:rPr>
              <a:t> efektyvi apsauga ir galimybė veikti bei reaguoti </a:t>
            </a:r>
            <a:r>
              <a:rPr lang="lt-LT" b="1" dirty="0" err="1">
                <a:solidFill>
                  <a:schemeClr val="tx1"/>
                </a:solidFill>
                <a:latin typeface="Arial Nova" panose="020B0504020202020204" pitchFamily="34" charset="0"/>
                <a:cs typeface="Helvetica" panose="020B0604020202020204" pitchFamily="34" charset="0"/>
              </a:rPr>
              <a:t>proaktyviai</a:t>
            </a:r>
            <a:r>
              <a:rPr lang="lt-LT" b="1" dirty="0">
                <a:solidFill>
                  <a:schemeClr val="tx1"/>
                </a:solidFill>
                <a:latin typeface="Arial Nova" panose="020B0504020202020204" pitchFamily="34" charset="0"/>
                <a:cs typeface="Helvetica" panose="020B0604020202020204" pitchFamily="34" charset="0"/>
              </a:rPr>
              <a:t>.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lt-LT" sz="1400" dirty="0">
                <a:latin typeface="Arial Nova" panose="020B0504020202020204" pitchFamily="34" charset="0"/>
              </a:rPr>
              <a:t>prevencinės priežiūros darbams nereiks projekto ir leidimo (valdytojai sutaupytas projektavimui laiką ir lėšas galės skirti objekto būklės gerinimui);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lt-LT" sz="1400" dirty="0">
                <a:latin typeface="Arial Nova" panose="020B0504020202020204" pitchFamily="34" charset="0"/>
              </a:rPr>
              <a:t>valdymo planai, poveikio paveldui vertinimas.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lt-LT" sz="1600" dirty="0">
              <a:latin typeface="Arial Nova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b="1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Sumažėjusi biurokratinė našta</a:t>
            </a:r>
            <a:r>
              <a:rPr lang="lt-LT" sz="18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 diegiant vieno langelio principą</a:t>
            </a:r>
          </a:p>
          <a:p>
            <a:endParaRPr lang="lt-LT" sz="1800" b="1" dirty="0">
              <a:effectLst/>
              <a:latin typeface="Arial Nova" panose="020B05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b="1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Aiškus funkcijų ir atsakomybių atskyrimas tarp savivaldybių ir KPD</a:t>
            </a:r>
            <a:endParaRPr lang="lt-LT" b="1" dirty="0">
              <a:latin typeface="Arial Nova" panose="020B05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800" b="1" dirty="0">
              <a:effectLst/>
              <a:latin typeface="Arial Nova" panose="020B05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b="1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UNESCO Pasaulio paveldo konvencijos nuostatų įgyvendinimas</a:t>
            </a:r>
            <a:r>
              <a:rPr lang="lt-LT" sz="1800" dirty="0">
                <a:effectLst/>
                <a:latin typeface="Arial Nova" panose="020B0504020202020204" pitchFamily="34" charset="0"/>
                <a:ea typeface="Times New Roman" panose="02020603050405020304" pitchFamily="18" charset="0"/>
              </a:rPr>
              <a:t> ir integravimas į nekilnojamojo kultūros paveldo apsaugos sistemą</a:t>
            </a:r>
            <a:endParaRPr lang="lt-LT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419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460C78-7250-5447-9E66-4B90EC658DD5}"/>
              </a:ext>
            </a:extLst>
          </p:cNvPr>
          <p:cNvSpPr/>
          <p:nvPr/>
        </p:nvSpPr>
        <p:spPr>
          <a:xfrm>
            <a:off x="0" y="1"/>
            <a:ext cx="10680569" cy="1432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Išgryninti ir aiškiai atskirti tvarkybos, statybos</a:t>
            </a:r>
            <a:r>
              <a:rPr lang="lt-LT" sz="3200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ir prevencinės priežiūros darbai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9A2188-23AD-7347-9E6E-3FBD3C5C3498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2913803-2A24-0917-25C2-FC822243F377}"/>
              </a:ext>
            </a:extLst>
          </p:cNvPr>
          <p:cNvGrpSpPr/>
          <p:nvPr/>
        </p:nvGrpSpPr>
        <p:grpSpPr>
          <a:xfrm>
            <a:off x="876535" y="1643093"/>
            <a:ext cx="9804032" cy="4389998"/>
            <a:chOff x="876535" y="1791955"/>
            <a:chExt cx="9804032" cy="438999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E90CBC1-CDA6-93AC-4BE4-9A917E0315A9}"/>
                </a:ext>
              </a:extLst>
            </p:cNvPr>
            <p:cNvGrpSpPr/>
            <p:nvPr/>
          </p:nvGrpSpPr>
          <p:grpSpPr>
            <a:xfrm>
              <a:off x="876535" y="1791955"/>
              <a:ext cx="1546326" cy="1451445"/>
              <a:chOff x="322012" y="4443956"/>
              <a:chExt cx="1546326" cy="1451445"/>
            </a:xfrm>
          </p:grpSpPr>
          <p:sp>
            <p:nvSpPr>
              <p:cNvPr id="3" name="Freeform 24">
                <a:extLst>
                  <a:ext uri="{FF2B5EF4-FFF2-40B4-BE49-F238E27FC236}">
                    <a16:creationId xmlns:a16="http://schemas.microsoft.com/office/drawing/2014/main" id="{7A78F04C-9224-AE17-579F-4D395BDC24D1}"/>
                  </a:ext>
                </a:extLst>
              </p:cNvPr>
              <p:cNvSpPr/>
              <p:nvPr/>
            </p:nvSpPr>
            <p:spPr>
              <a:xfrm>
                <a:off x="322012" y="4443956"/>
                <a:ext cx="1094481" cy="1091745"/>
              </a:xfrm>
              <a:custGeom>
                <a:avLst/>
                <a:gdLst/>
                <a:ahLst/>
                <a:cxnLst/>
                <a:rect l="l" t="t" r="r" b="b"/>
                <a:pathLst>
                  <a:path w="1641722" h="1637618">
                    <a:moveTo>
                      <a:pt x="0" y="0"/>
                    </a:moveTo>
                    <a:lnTo>
                      <a:pt x="1641722" y="0"/>
                    </a:lnTo>
                    <a:lnTo>
                      <a:pt x="1641722" y="1637619"/>
                    </a:lnTo>
                    <a:lnTo>
                      <a:pt x="0" y="163761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lt-LT"/>
              </a:p>
            </p:txBody>
          </p:sp>
          <p:sp>
            <p:nvSpPr>
              <p:cNvPr id="4" name="Freeform 33">
                <a:extLst>
                  <a:ext uri="{FF2B5EF4-FFF2-40B4-BE49-F238E27FC236}">
                    <a16:creationId xmlns:a16="http://schemas.microsoft.com/office/drawing/2014/main" id="{5D6AFFA4-96CF-D5ED-C397-3F4529385C3F}"/>
                  </a:ext>
                </a:extLst>
              </p:cNvPr>
              <p:cNvSpPr/>
              <p:nvPr/>
            </p:nvSpPr>
            <p:spPr>
              <a:xfrm>
                <a:off x="1331841" y="5302587"/>
                <a:ext cx="536497" cy="592814"/>
              </a:xfrm>
              <a:custGeom>
                <a:avLst/>
                <a:gdLst/>
                <a:ahLst/>
                <a:cxnLst/>
                <a:rect l="l" t="t" r="r" b="b"/>
                <a:pathLst>
                  <a:path w="804745" h="889221">
                    <a:moveTo>
                      <a:pt x="0" y="0"/>
                    </a:moveTo>
                    <a:lnTo>
                      <a:pt x="804745" y="0"/>
                    </a:lnTo>
                    <a:lnTo>
                      <a:pt x="804745" y="889221"/>
                    </a:lnTo>
                    <a:lnTo>
                      <a:pt x="0" y="889221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>
                  <a:extLst>
                    <a:ext uri="{96DAC541-7B7A-43D3-8B79-37D633B846F1}">
                      <asvg:svgBlip xmlns:asvg="http://schemas.microsoft.com/office/drawing/2016/SVG/main" r:embed="rId6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lt-LT" dirty="0"/>
              </a:p>
            </p:txBody>
          </p:sp>
        </p:grpSp>
        <p:sp>
          <p:nvSpPr>
            <p:cNvPr id="12" name="Freeform 58">
              <a:extLst>
                <a:ext uri="{FF2B5EF4-FFF2-40B4-BE49-F238E27FC236}">
                  <a16:creationId xmlns:a16="http://schemas.microsoft.com/office/drawing/2014/main" id="{1E4E4ECE-C09F-7C35-8009-A51A48C76AEF}"/>
                </a:ext>
              </a:extLst>
            </p:cNvPr>
            <p:cNvSpPr/>
            <p:nvPr/>
          </p:nvSpPr>
          <p:spPr>
            <a:xfrm>
              <a:off x="876535" y="5090208"/>
              <a:ext cx="1094481" cy="1091745"/>
            </a:xfrm>
            <a:custGeom>
              <a:avLst/>
              <a:gdLst/>
              <a:ahLst/>
              <a:cxnLst/>
              <a:rect l="l" t="t" r="r" b="b"/>
              <a:pathLst>
                <a:path w="1641722" h="1637618">
                  <a:moveTo>
                    <a:pt x="0" y="0"/>
                  </a:moveTo>
                  <a:lnTo>
                    <a:pt x="1641722" y="0"/>
                  </a:lnTo>
                  <a:lnTo>
                    <a:pt x="1641722" y="1637619"/>
                  </a:lnTo>
                  <a:lnTo>
                    <a:pt x="0" y="16376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lt-LT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DEC8454-3511-79FE-A90A-F616B5A46703}"/>
                </a:ext>
              </a:extLst>
            </p:cNvPr>
            <p:cNvSpPr txBox="1"/>
            <p:nvPr/>
          </p:nvSpPr>
          <p:spPr>
            <a:xfrm>
              <a:off x="2498651" y="2111993"/>
              <a:ext cx="8181915" cy="107721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5D87E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lt-LT" sz="1600" dirty="0">
                  <a:solidFill>
                    <a:srgbClr val="FF0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Tvarkybos darbais </a:t>
              </a:r>
              <a:r>
                <a:rPr lang="lt-LT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laikomos visos intervencijos, </a:t>
              </a:r>
              <a:r>
                <a:rPr lang="lt-LT" sz="16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kurių tikslas – išsaugoti paveldo objektą esminiai nekeičiant jo išvaizdos</a:t>
              </a:r>
              <a:r>
                <a:rPr lang="lt-LT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. Visiems šiems darbams – tiek tvarkomiesiems paveldosaugos, tiek tvarkomiesiems statybos (paprastojo remonto) – bus </a:t>
              </a:r>
              <a:r>
                <a:rPr lang="lt-LT" sz="16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reikalingas tvarkybos leidimas. 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970AC39-7AFB-4C3D-A628-54DE5B58C2CE}"/>
                </a:ext>
              </a:extLst>
            </p:cNvPr>
            <p:cNvGrpSpPr/>
            <p:nvPr/>
          </p:nvGrpSpPr>
          <p:grpSpPr>
            <a:xfrm>
              <a:off x="876535" y="3325951"/>
              <a:ext cx="1575253" cy="1296699"/>
              <a:chOff x="335749" y="3421321"/>
              <a:chExt cx="1575253" cy="1296699"/>
            </a:xfrm>
          </p:grpSpPr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03B31078-52A9-8F9C-8EBE-2756E915188D}"/>
                  </a:ext>
                </a:extLst>
              </p:cNvPr>
              <p:cNvSpPr/>
              <p:nvPr/>
            </p:nvSpPr>
            <p:spPr>
              <a:xfrm>
                <a:off x="335749" y="3626275"/>
                <a:ext cx="1094481" cy="1091745"/>
              </a:xfrm>
              <a:custGeom>
                <a:avLst/>
                <a:gdLst/>
                <a:ahLst/>
                <a:cxnLst/>
                <a:rect l="l" t="t" r="r" b="b"/>
                <a:pathLst>
                  <a:path w="1641722" h="1637618">
                    <a:moveTo>
                      <a:pt x="0" y="0"/>
                    </a:moveTo>
                    <a:lnTo>
                      <a:pt x="1641722" y="0"/>
                    </a:lnTo>
                    <a:lnTo>
                      <a:pt x="1641722" y="1637618"/>
                    </a:lnTo>
                    <a:lnTo>
                      <a:pt x="0" y="163761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lt-LT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3DAD3211-9CEE-4D76-D935-76DC37CB6A66}"/>
                  </a:ext>
                </a:extLst>
              </p:cNvPr>
              <p:cNvSpPr/>
              <p:nvPr/>
            </p:nvSpPr>
            <p:spPr>
              <a:xfrm>
                <a:off x="1430231" y="4009349"/>
                <a:ext cx="480771" cy="605640"/>
              </a:xfrm>
              <a:custGeom>
                <a:avLst/>
                <a:gdLst/>
                <a:ahLst/>
                <a:cxnLst/>
                <a:rect l="l" t="t" r="r" b="b"/>
                <a:pathLst>
                  <a:path w="477243" h="601196">
                    <a:moveTo>
                      <a:pt x="0" y="0"/>
                    </a:moveTo>
                    <a:lnTo>
                      <a:pt x="477243" y="0"/>
                    </a:lnTo>
                    <a:lnTo>
                      <a:pt x="477243" y="601196"/>
                    </a:lnTo>
                    <a:lnTo>
                      <a:pt x="0" y="601196"/>
                    </a:lnTo>
                    <a:close/>
                  </a:path>
                </a:pathLst>
              </a:custGeom>
              <a:solidFill>
                <a:srgbClr val="38B6FF"/>
              </a:solidFill>
            </p:spPr>
            <p:txBody>
              <a:bodyPr/>
              <a:lstStyle/>
              <a:p>
                <a:endParaRPr lang="lt-LT"/>
              </a:p>
            </p:txBody>
          </p:sp>
          <p:sp>
            <p:nvSpPr>
              <p:cNvPr id="9" name="Freeform 16">
                <a:extLst>
                  <a:ext uri="{FF2B5EF4-FFF2-40B4-BE49-F238E27FC236}">
                    <a16:creationId xmlns:a16="http://schemas.microsoft.com/office/drawing/2014/main" id="{CA05B6F3-2488-C4F6-BF4D-E730D114D891}"/>
                  </a:ext>
                </a:extLst>
              </p:cNvPr>
              <p:cNvSpPr/>
              <p:nvPr/>
            </p:nvSpPr>
            <p:spPr>
              <a:xfrm>
                <a:off x="1053869" y="3421321"/>
                <a:ext cx="365435" cy="319755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38B6FF"/>
              </a:solidFill>
            </p:spPr>
            <p:txBody>
              <a:bodyPr/>
              <a:lstStyle/>
              <a:p>
                <a:endParaRPr lang="lt-LT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04C14CB-9961-1C3B-3387-3B042697CA1B}"/>
                </a:ext>
              </a:extLst>
            </p:cNvPr>
            <p:cNvSpPr txBox="1"/>
            <p:nvPr/>
          </p:nvSpPr>
          <p:spPr>
            <a:xfrm>
              <a:off x="2498650" y="3666288"/>
              <a:ext cx="8181917" cy="830997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5D87E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lt-LT" sz="1600" dirty="0">
                  <a:solidFill>
                    <a:srgbClr val="FF0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Statybos darbai </a:t>
              </a:r>
              <a:r>
                <a:rPr lang="lt-LT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– tai </a:t>
              </a:r>
              <a:r>
                <a:rPr lang="lt-LT" sz="16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objekto išvaizdą (priestatai, antstatai, kt.) ir konstrukcinę schemą keičiančios intervencijos</a:t>
              </a:r>
              <a:r>
                <a:rPr lang="lt-LT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. Šiems darbams bus </a:t>
              </a:r>
              <a:r>
                <a:rPr lang="lt-LT" sz="16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reikalingas statybos leidimas</a:t>
              </a:r>
              <a:r>
                <a:rPr lang="lt-LT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. </a:t>
              </a:r>
              <a:endParaRPr lang="lt-LT" sz="16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6D2F1CF-82EA-E4F5-F444-59F9FDBA4DDA}"/>
                </a:ext>
              </a:extLst>
            </p:cNvPr>
            <p:cNvSpPr txBox="1"/>
            <p:nvPr/>
          </p:nvSpPr>
          <p:spPr>
            <a:xfrm>
              <a:off x="2498649" y="5220583"/>
              <a:ext cx="8181917" cy="830997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5D87E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lt-LT" sz="1600" dirty="0">
                  <a:solidFill>
                    <a:srgbClr val="FF0000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Prevencinės priežiūros darbai </a:t>
              </a:r>
              <a:r>
                <a:rPr lang="lt-LT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– </a:t>
              </a:r>
              <a:r>
                <a:rPr lang="lt-LT" sz="16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nedidelės apimties intervencijos</a:t>
              </a:r>
              <a:r>
                <a:rPr lang="lt-LT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, pavyzdžiui, </a:t>
              </a:r>
              <a:r>
                <a:rPr lang="lt-LT" sz="16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paprastojo remonto ar naudojimo priežiūros darbai</a:t>
              </a:r>
              <a:r>
                <a:rPr lang="lt-LT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. Šiems darbams atlikti </a:t>
              </a:r>
              <a:r>
                <a:rPr lang="lt-LT" sz="16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leidimas nebus reikalingas</a:t>
              </a:r>
              <a:r>
                <a:rPr lang="lt-LT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. </a:t>
              </a:r>
              <a:endParaRPr lang="lt-LT" sz="16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6464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460C78-7250-5447-9E66-4B90EC658DD5}"/>
              </a:ext>
            </a:extLst>
          </p:cNvPr>
          <p:cNvSpPr/>
          <p:nvPr/>
        </p:nvSpPr>
        <p:spPr>
          <a:xfrm>
            <a:off x="0" y="1"/>
            <a:ext cx="12192000" cy="17533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Prevencinės priežiūros darbai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9A2188-23AD-7347-9E6E-3FBD3C5C3498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875F1C-2A0D-D9A9-5CDB-7FD2CA983F3E}"/>
              </a:ext>
            </a:extLst>
          </p:cNvPr>
          <p:cNvSpPr txBox="1"/>
          <p:nvPr/>
        </p:nvSpPr>
        <p:spPr>
          <a:xfrm>
            <a:off x="262962" y="2029203"/>
            <a:ext cx="5902981" cy="27853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kern="50" dirty="0">
                <a:latin typeface="Helvetica" panose="020B0604020202020204" pitchFamily="34" charset="0"/>
                <a:cs typeface="Helvetica" panose="020B0604020202020204" pitchFamily="34" charset="0"/>
              </a:rPr>
              <a:t>Valdytojų vykdomi ar organizuojami </a:t>
            </a:r>
            <a:r>
              <a:rPr lang="lt-LT" sz="2000" b="1" kern="50" dirty="0">
                <a:latin typeface="Helvetica" panose="020B0604020202020204" pitchFamily="34" charset="0"/>
                <a:cs typeface="Helvetica" panose="020B0604020202020204" pitchFamily="34" charset="0"/>
              </a:rPr>
              <a:t>kultūros paveldo objektų vertingųjų savybių nekeičiantys </a:t>
            </a:r>
            <a:r>
              <a:rPr lang="lt-LT" sz="2000" kern="5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lt-LT" sz="2000" b="1" kern="50" dirty="0">
                <a:latin typeface="Helvetica" panose="020B0604020202020204" pitchFamily="34" charset="0"/>
                <a:cs typeface="Helvetica" panose="020B0604020202020204" pitchFamily="34" charset="0"/>
              </a:rPr>
              <a:t>paprastojo remonto rūšį atitinkantys) prevencinės priežiūros </a:t>
            </a:r>
            <a:r>
              <a:rPr lang="lt-LT" sz="2000" kern="50" dirty="0">
                <a:latin typeface="Helvetica" panose="020B0604020202020204" pitchFamily="34" charset="0"/>
                <a:cs typeface="Helvetica" panose="020B0604020202020204" pitchFamily="34" charset="0"/>
              </a:rPr>
              <a:t>darbai vykdomi pagal kultūros ministro įsakymu patvirtintą prevencinės priežiūros darbų tvarką. 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000" b="1" kern="50" dirty="0">
                <a:latin typeface="Helvetica" panose="020B0604020202020204" pitchFamily="34" charset="0"/>
                <a:cs typeface="Helvetica" panose="020B0604020202020204" pitchFamily="34" charset="0"/>
              </a:rPr>
              <a:t>Projektas ir leidimas šiems darbams nereikalingas</a:t>
            </a:r>
            <a:r>
              <a:rPr lang="lt-LT" sz="2000" kern="5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EBFD9BD-F546-E19F-9A0B-CACEB8E61A4F}"/>
              </a:ext>
            </a:extLst>
          </p:cNvPr>
          <p:cNvGrpSpPr/>
          <p:nvPr/>
        </p:nvGrpSpPr>
        <p:grpSpPr>
          <a:xfrm>
            <a:off x="6414379" y="2029203"/>
            <a:ext cx="4432448" cy="1432861"/>
            <a:chOff x="7634157" y="3135779"/>
            <a:chExt cx="4432448" cy="1432861"/>
          </a:xfrm>
        </p:grpSpPr>
        <p:sp>
          <p:nvSpPr>
            <p:cNvPr id="3" name="Freeform 57">
              <a:extLst>
                <a:ext uri="{FF2B5EF4-FFF2-40B4-BE49-F238E27FC236}">
                  <a16:creationId xmlns:a16="http://schemas.microsoft.com/office/drawing/2014/main" id="{2F979608-1E5D-DCBE-D257-C9C91692FB4C}"/>
                </a:ext>
              </a:extLst>
            </p:cNvPr>
            <p:cNvSpPr/>
            <p:nvPr/>
          </p:nvSpPr>
          <p:spPr>
            <a:xfrm>
              <a:off x="7634157" y="3135779"/>
              <a:ext cx="1094481" cy="1091745"/>
            </a:xfrm>
            <a:custGeom>
              <a:avLst/>
              <a:gdLst/>
              <a:ahLst/>
              <a:cxnLst/>
              <a:rect l="l" t="t" r="r" b="b"/>
              <a:pathLst>
                <a:path w="1641722" h="1637618">
                  <a:moveTo>
                    <a:pt x="0" y="0"/>
                  </a:moveTo>
                  <a:lnTo>
                    <a:pt x="1641722" y="0"/>
                  </a:lnTo>
                  <a:lnTo>
                    <a:pt x="1641722" y="1637618"/>
                  </a:lnTo>
                  <a:lnTo>
                    <a:pt x="0" y="16376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lt-LT"/>
            </a:p>
          </p:txBody>
        </p:sp>
        <p:sp>
          <p:nvSpPr>
            <p:cNvPr id="4" name="Freeform 58">
              <a:extLst>
                <a:ext uri="{FF2B5EF4-FFF2-40B4-BE49-F238E27FC236}">
                  <a16:creationId xmlns:a16="http://schemas.microsoft.com/office/drawing/2014/main" id="{0A97D21E-4826-EE83-82DC-56C76EABC5AB}"/>
                </a:ext>
              </a:extLst>
            </p:cNvPr>
            <p:cNvSpPr/>
            <p:nvPr/>
          </p:nvSpPr>
          <p:spPr>
            <a:xfrm>
              <a:off x="10241714" y="3135779"/>
              <a:ext cx="1094481" cy="1091745"/>
            </a:xfrm>
            <a:custGeom>
              <a:avLst/>
              <a:gdLst/>
              <a:ahLst/>
              <a:cxnLst/>
              <a:rect l="l" t="t" r="r" b="b"/>
              <a:pathLst>
                <a:path w="1641722" h="1637618">
                  <a:moveTo>
                    <a:pt x="0" y="0"/>
                  </a:moveTo>
                  <a:lnTo>
                    <a:pt x="1641722" y="0"/>
                  </a:lnTo>
                  <a:lnTo>
                    <a:pt x="1641722" y="1637619"/>
                  </a:lnTo>
                  <a:lnTo>
                    <a:pt x="0" y="16376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lt-LT"/>
            </a:p>
          </p:txBody>
        </p:sp>
        <p:sp>
          <p:nvSpPr>
            <p:cNvPr id="6" name="Freeform 59">
              <a:extLst>
                <a:ext uri="{FF2B5EF4-FFF2-40B4-BE49-F238E27FC236}">
                  <a16:creationId xmlns:a16="http://schemas.microsoft.com/office/drawing/2014/main" id="{CEABC3E6-C1F0-BAFC-642E-466E316F3577}"/>
                </a:ext>
              </a:extLst>
            </p:cNvPr>
            <p:cNvSpPr/>
            <p:nvPr/>
          </p:nvSpPr>
          <p:spPr>
            <a:xfrm>
              <a:off x="11256833" y="3886407"/>
              <a:ext cx="809772" cy="682233"/>
            </a:xfrm>
            <a:custGeom>
              <a:avLst/>
              <a:gdLst/>
              <a:ahLst/>
              <a:cxnLst/>
              <a:rect l="l" t="t" r="r" b="b"/>
              <a:pathLst>
                <a:path w="1214658" h="1023350">
                  <a:moveTo>
                    <a:pt x="0" y="0"/>
                  </a:moveTo>
                  <a:lnTo>
                    <a:pt x="1214658" y="0"/>
                  </a:lnTo>
                  <a:lnTo>
                    <a:pt x="1214658" y="1023350"/>
                  </a:lnTo>
                  <a:lnTo>
                    <a:pt x="0" y="10233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lt-LT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97DD64E-D4D0-7EC0-D263-69C5888917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02486" y="3681651"/>
              <a:ext cx="1018207" cy="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 descr="A wooden house with a triangle roof&#10;&#10;Description automatically generated with medium confidence">
            <a:extLst>
              <a:ext uri="{FF2B5EF4-FFF2-40B4-BE49-F238E27FC236}">
                <a16:creationId xmlns:a16="http://schemas.microsoft.com/office/drawing/2014/main" id="{D6B410A5-BE65-811A-68D6-B011FD6BBF39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14379" y="3531337"/>
            <a:ext cx="5318803" cy="2991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79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8EDA0-0E8C-E449-0297-5820164F7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00BF105-5E59-B12D-2B7E-4A70ECA62EBC}"/>
              </a:ext>
            </a:extLst>
          </p:cNvPr>
          <p:cNvSpPr/>
          <p:nvPr/>
        </p:nvSpPr>
        <p:spPr>
          <a:xfrm>
            <a:off x="0" y="1"/>
            <a:ext cx="12192000" cy="11689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Autentiškumo išsaugojimas</a:t>
            </a:r>
            <a:endParaRPr lang="lt-LT" sz="3200" dirty="0">
              <a:solidFill>
                <a:schemeClr val="tx1"/>
              </a:solidFill>
              <a:latin typeface="Oswald" pitchFamily="2" charset="77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EFEAEFD-34F4-C61B-42CC-94944A1079EF}"/>
              </a:ext>
            </a:extLst>
          </p:cNvPr>
          <p:cNvSpPr txBox="1">
            <a:spLocks/>
          </p:cNvSpPr>
          <p:nvPr/>
        </p:nvSpPr>
        <p:spPr>
          <a:xfrm>
            <a:off x="331031" y="1447534"/>
            <a:ext cx="6569085" cy="41149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lt-LT"/>
            </a:defPPr>
            <a:lvl1pPr marL="0" algn="r" defTabSz="914400" rtl="0" eaLnBrk="1" latinLnBrk="0" hangingPunct="1">
              <a:defRPr sz="1200" kern="1200">
                <a:solidFill>
                  <a:srgbClr val="89898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b="1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Patikslinta autentiškumo, įtraukta vientisumo sąvoka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Tyrimų privalomumas. Tyrimų ir projektų viešumas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Aiškiai atskirti tvarkomieji paveldosaugos, tvarkomieji statybos ir statybos darbai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Konservavimo ir restauravimo sąvokose atsisakoma statybos ir kraštotvarkos darbų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Nauja darbų rūšis – prevencinės priežiūros darbai (ypač aktualu medinio paveldo išsaugojimui)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lt-LT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/>
            <a:endParaRPr lang="lt-LT" sz="1800" dirty="0">
              <a:solidFill>
                <a:schemeClr val="tx1"/>
              </a:solidFill>
            </a:endParaRPr>
          </a:p>
          <a:p>
            <a:pPr algn="l" fontAlgn="base">
              <a:spcAft>
                <a:spcPct val="0"/>
              </a:spcAft>
              <a:buFont typeface="Arial" panose="020B0604020202020204" pitchFamily="34" charset="0"/>
              <a:buNone/>
            </a:pPr>
            <a:endParaRPr lang="lt-LT" altLang="lt-LT" sz="1400" dirty="0">
              <a:latin typeface="Helvetica" pitchFamily="2" charset="0"/>
              <a:ea typeface="Oxygen Light" panose="02000303000000000000" pitchFamily="2" charset="0"/>
              <a:cs typeface="Oxygen Light" panose="02000303000000000000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EA438E-8B41-2F3E-39BD-030E1B5F6178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pic>
        <p:nvPicPr>
          <p:cNvPr id="2" name="Picture 1" descr="A house with snow on the ground&#10;&#10;Description automatically generated">
            <a:extLst>
              <a:ext uri="{FF2B5EF4-FFF2-40B4-BE49-F238E27FC236}">
                <a16:creationId xmlns:a16="http://schemas.microsoft.com/office/drawing/2014/main" id="{ED474CE4-6BDE-B91E-C346-53F40B49D07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02250" y="999312"/>
            <a:ext cx="4336043" cy="2601626"/>
          </a:xfrm>
          <a:prstGeom prst="rect">
            <a:avLst/>
          </a:prstGeom>
        </p:spPr>
      </p:pic>
      <p:pic>
        <p:nvPicPr>
          <p:cNvPr id="3" name="Picture 2" descr="A house with a path leading to the front&#10;&#10;Description automatically generated">
            <a:extLst>
              <a:ext uri="{FF2B5EF4-FFF2-40B4-BE49-F238E27FC236}">
                <a16:creationId xmlns:a16="http://schemas.microsoft.com/office/drawing/2014/main" id="{64C04BF0-6B66-AF84-25BC-FD03D63CCD4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8791" y="3779900"/>
            <a:ext cx="4336043" cy="24390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519A361-B042-DBBF-3EC8-F2E656D31872}"/>
              </a:ext>
            </a:extLst>
          </p:cNvPr>
          <p:cNvSpPr txBox="1"/>
          <p:nvPr/>
        </p:nvSpPr>
        <p:spPr>
          <a:xfrm>
            <a:off x="7068756" y="3381909"/>
            <a:ext cx="18622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dirty="0"/>
              <a:t>D. Umbraso foto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521121-3122-9FC9-907D-0D999B40A06F}"/>
              </a:ext>
            </a:extLst>
          </p:cNvPr>
          <p:cNvSpPr txBox="1"/>
          <p:nvPr/>
        </p:nvSpPr>
        <p:spPr>
          <a:xfrm>
            <a:off x="7068756" y="3241168"/>
            <a:ext cx="2544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b="1" dirty="0"/>
              <a:t>Vilniaus medinės architektūros  muziejus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252311-73C4-1DE5-3FF1-3C26E3635C9A}"/>
              </a:ext>
            </a:extLst>
          </p:cNvPr>
          <p:cNvSpPr txBox="1"/>
          <p:nvPr/>
        </p:nvSpPr>
        <p:spPr>
          <a:xfrm>
            <a:off x="7068756" y="5981332"/>
            <a:ext cx="17458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dirty="0"/>
              <a:t>K. </a:t>
            </a:r>
            <a:r>
              <a:rPr lang="lt-LT" sz="1000" dirty="0" err="1"/>
              <a:t>Kajėno</a:t>
            </a:r>
            <a:r>
              <a:rPr lang="lt-LT" sz="1000" dirty="0"/>
              <a:t> foto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1C0220-0787-5276-BFF5-42954C5817DE}"/>
              </a:ext>
            </a:extLst>
          </p:cNvPr>
          <p:cNvSpPr txBox="1"/>
          <p:nvPr/>
        </p:nvSpPr>
        <p:spPr>
          <a:xfrm>
            <a:off x="7068756" y="5811106"/>
            <a:ext cx="17458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b="1" dirty="0" err="1"/>
              <a:t>Pavirvytės</a:t>
            </a:r>
            <a:r>
              <a:rPr lang="lt-LT" sz="1000" b="1" dirty="0"/>
              <a:t> dvaras</a:t>
            </a:r>
          </a:p>
        </p:txBody>
      </p:sp>
    </p:spTree>
    <p:extLst>
      <p:ext uri="{BB962C8B-B14F-4D97-AF65-F5344CB8AC3E}">
        <p14:creationId xmlns:p14="http://schemas.microsoft.com/office/powerpoint/2010/main" val="3250421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E460C78-7250-5447-9E66-4B90EC658DD5}"/>
              </a:ext>
            </a:extLst>
          </p:cNvPr>
          <p:cNvSpPr/>
          <p:nvPr/>
        </p:nvSpPr>
        <p:spPr>
          <a:xfrm>
            <a:off x="0" y="2"/>
            <a:ext cx="12000322" cy="14611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/>
            <a:endParaRPr lang="lt-LT" sz="3200" b="1" dirty="0">
              <a:solidFill>
                <a:schemeClr val="tx1"/>
              </a:solidFill>
              <a:latin typeface="Oswald" pitchFamily="2" charset="77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2"/>
            <a:r>
              <a:rPr lang="lt-LT" sz="3200" b="1" dirty="0">
                <a:solidFill>
                  <a:schemeClr val="tx1"/>
                </a:solidFill>
                <a:latin typeface="Oswald" pitchFamily="2" charset="77"/>
                <a:ea typeface="Helvetica Neue" panose="02000503000000020004" pitchFamily="2" charset="0"/>
                <a:cs typeface="Helvetica Neue" panose="02000503000000020004" pitchFamily="2" charset="0"/>
              </a:rPr>
              <a:t>Išgrynintos institucijų atsakomybės </a:t>
            </a:r>
          </a:p>
          <a:p>
            <a:pPr lvl="2"/>
            <a:endParaRPr lang="lt-LT" sz="3200" b="1" dirty="0">
              <a:solidFill>
                <a:srgbClr val="FF0000"/>
              </a:solidFill>
              <a:latin typeface="Oswald" pitchFamily="2" charset="77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09A2188-23AD-7347-9E6E-3FBD3C5C3498}"/>
              </a:ext>
            </a:extLst>
          </p:cNvPr>
          <p:cNvSpPr/>
          <p:nvPr/>
        </p:nvSpPr>
        <p:spPr>
          <a:xfrm rot="2700000">
            <a:off x="11674409" y="3054537"/>
            <a:ext cx="1087539" cy="284238"/>
          </a:xfrm>
          <a:prstGeom prst="rect">
            <a:avLst/>
          </a:prstGeom>
          <a:solidFill>
            <a:srgbClr val="5D87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B8F3D0-C0B6-788D-66B4-4C8069E4812A}"/>
              </a:ext>
            </a:extLst>
          </p:cNvPr>
          <p:cNvSpPr txBox="1"/>
          <p:nvPr/>
        </p:nvSpPr>
        <p:spPr>
          <a:xfrm>
            <a:off x="769153" y="1966486"/>
            <a:ext cx="19981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2400" b="1" dirty="0" err="1">
                <a:solidFill>
                  <a:schemeClr val="tx1"/>
                </a:solidFill>
                <a:latin typeface="Oswald" panose="00000500000000000000" pitchFamily="2" charset="-70"/>
              </a:rPr>
              <a:t>Savivaldyb</a:t>
            </a:r>
            <a:r>
              <a:rPr lang="lt-LT" sz="2400" b="1" dirty="0">
                <a:solidFill>
                  <a:schemeClr val="tx1"/>
                </a:solidFill>
                <a:latin typeface="Oswald" panose="00000500000000000000" pitchFamily="2" charset="-70"/>
              </a:rPr>
              <a:t>ės -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884241-FD47-AD8E-BE97-7D1D39C99A53}"/>
              </a:ext>
            </a:extLst>
          </p:cNvPr>
          <p:cNvSpPr txBox="1"/>
          <p:nvPr/>
        </p:nvSpPr>
        <p:spPr>
          <a:xfrm>
            <a:off x="3292642" y="1966486"/>
            <a:ext cx="790875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000" dirty="0">
                <a:latin typeface="Arial Nova" panose="020B0504020202020204" pitchFamily="34" charset="0"/>
              </a:rPr>
              <a:t>išduos visus reikalingus leidimus, teiks administracines paslaugas. Išduos specialiuosius reikalavimus žemesnio (savivaldybės saugomiems bei vietinio reikšmingumo) lygmens objektams ir derins juos </a:t>
            </a:r>
            <a:r>
              <a:rPr lang="lt-LT" sz="2000" dirty="0" err="1">
                <a:latin typeface="Arial Nova" panose="020B0504020202020204" pitchFamily="34" charset="0"/>
              </a:rPr>
              <a:t>paveldosauginiu</a:t>
            </a:r>
            <a:r>
              <a:rPr lang="lt-LT" sz="2000" dirty="0">
                <a:latin typeface="Arial Nova" panose="020B0504020202020204" pitchFamily="34" charset="0"/>
              </a:rPr>
              <a:t> požiūriu.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3A1F8B-52E2-0156-4EF7-98D2AD896826}"/>
              </a:ext>
            </a:extLst>
          </p:cNvPr>
          <p:cNvSpPr txBox="1"/>
          <p:nvPr/>
        </p:nvSpPr>
        <p:spPr>
          <a:xfrm>
            <a:off x="769153" y="3681653"/>
            <a:ext cx="23470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lt-LT" sz="2400" b="1" dirty="0">
                <a:solidFill>
                  <a:schemeClr val="tx1"/>
                </a:solidFill>
                <a:latin typeface="Oswald" panose="00000500000000000000" pitchFamily="2" charset="-70"/>
              </a:rPr>
              <a:t>Kultūros paveldo departamentas -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1877BE-5EB9-ACF0-45FF-430AB3A48236}"/>
              </a:ext>
            </a:extLst>
          </p:cNvPr>
          <p:cNvSpPr txBox="1"/>
          <p:nvPr/>
        </p:nvSpPr>
        <p:spPr>
          <a:xfrm>
            <a:off x="3292642" y="3681653"/>
            <a:ext cx="79087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000" dirty="0">
                <a:latin typeface="Arial Nova" panose="020B0504020202020204" pitchFamily="34" charset="0"/>
              </a:rPr>
              <a:t>išduos specialiuosius reikalavimus aukštesnio (kultūros paminklams, valstybės saugomiems bei nacionalinio ir regioninio reikšmingumo) lygmens objektams ir derins juos </a:t>
            </a:r>
            <a:r>
              <a:rPr lang="lt-LT" sz="2000" dirty="0" err="1">
                <a:latin typeface="Arial Nova" panose="020B0504020202020204" pitchFamily="34" charset="0"/>
              </a:rPr>
              <a:t>paveldosauginiu</a:t>
            </a:r>
            <a:r>
              <a:rPr lang="lt-LT" sz="2000" dirty="0">
                <a:latin typeface="Arial Nova" panose="020B0504020202020204" pitchFamily="34" charset="0"/>
              </a:rPr>
              <a:t> požiūriu.</a:t>
            </a:r>
          </a:p>
        </p:txBody>
      </p:sp>
    </p:spTree>
    <p:extLst>
      <p:ext uri="{BB962C8B-B14F-4D97-AF65-F5344CB8AC3E}">
        <p14:creationId xmlns:p14="http://schemas.microsoft.com/office/powerpoint/2010/main" val="2926133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šablona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STERIJA" id="{2019FBF5-9A38-5E4F-B44F-1AB57C6BE8DA}" vid="{EE8C1C1A-75AF-0443-B0C7-5F4EA42BE6A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3096</TotalTime>
  <Words>956</Words>
  <Application>Microsoft Office PowerPoint</Application>
  <PresentationFormat>Widescreen</PresentationFormat>
  <Paragraphs>103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Arial Nova</vt:lpstr>
      <vt:lpstr>Calibri</vt:lpstr>
      <vt:lpstr>Calibri Light</vt:lpstr>
      <vt:lpstr>Helvetica</vt:lpstr>
      <vt:lpstr>Helvetica Neue</vt:lpstr>
      <vt:lpstr>Oswald</vt:lpstr>
      <vt:lpstr>Oxygen Light</vt:lpstr>
      <vt:lpstr>Symbol</vt:lpstr>
      <vt:lpstr>Wingdings</vt:lpstr>
      <vt:lpstr>Office Theme</vt:lpstr>
      <vt:lpstr>šablonas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Dėkui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LRS nutarimo „Dėl Lietuvos kultūros politikos kaitos gairių įgyvendinimo 2021-2024 prioritetų aprašo patvirtinimo“ įgyvendinimas</dc:title>
  <dc:creator>Rolandas Kvietkauskas</dc:creator>
  <cp:lastModifiedBy>Sigita Bugenienė</cp:lastModifiedBy>
  <cp:revision>51</cp:revision>
  <dcterms:created xsi:type="dcterms:W3CDTF">2021-10-20T14:05:53Z</dcterms:created>
  <dcterms:modified xsi:type="dcterms:W3CDTF">2026-02-11T09:43:19Z</dcterms:modified>
</cp:coreProperties>
</file>